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1" r:id="rId2"/>
    <p:sldMasterId id="2147483707" r:id="rId3"/>
    <p:sldMasterId id="2147483669" r:id="rId4"/>
    <p:sldMasterId id="2147483701" r:id="rId5"/>
    <p:sldMasterId id="2147483713" r:id="rId6"/>
    <p:sldMasterId id="2147483689" r:id="rId7"/>
    <p:sldMasterId id="2147483719" r:id="rId8"/>
    <p:sldMasterId id="2147483675" r:id="rId9"/>
    <p:sldMasterId id="2147483730" r:id="rId10"/>
  </p:sldMasterIdLst>
  <p:notesMasterIdLst>
    <p:notesMasterId r:id="rId22"/>
  </p:notesMasterIdLst>
  <p:sldIdLst>
    <p:sldId id="429" r:id="rId11"/>
    <p:sldId id="265" r:id="rId12"/>
    <p:sldId id="283" r:id="rId13"/>
    <p:sldId id="272" r:id="rId14"/>
    <p:sldId id="284" r:id="rId15"/>
    <p:sldId id="285" r:id="rId16"/>
    <p:sldId id="286" r:id="rId17"/>
    <p:sldId id="271" r:id="rId18"/>
    <p:sldId id="279" r:id="rId19"/>
    <p:sldId id="287" r:id="rId20"/>
    <p:sldId id="289" r:id="rId21"/>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F"/>
    <a:srgbClr val="57514E"/>
    <a:srgbClr val="D63B6A"/>
    <a:srgbClr val="3CA565"/>
    <a:srgbClr val="1A7CB7"/>
    <a:srgbClr val="F8D539"/>
    <a:srgbClr val="E68332"/>
    <a:srgbClr val="C20B2C"/>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7731" autoAdjust="0"/>
  </p:normalViewPr>
  <p:slideViewPr>
    <p:cSldViewPr snapToGrid="0" snapToObjects="1">
      <p:cViewPr varScale="1">
        <p:scale>
          <a:sx n="69" d="100"/>
          <a:sy n="69" d="100"/>
        </p:scale>
        <p:origin x="1108"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284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C8849-1848-BD47-B8B4-347C680E3487}" type="datetimeFigureOut">
              <a:rPr lang="sv-SE" smtClean="0"/>
              <a:t>2021-02-09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B266A-F969-1D46-8FC7-DFCA69D6EFD0}" type="slidenum">
              <a:rPr lang="sv-SE" smtClean="0"/>
              <a:t>‹#›</a:t>
            </a:fld>
            <a:endParaRPr lang="sv-SE"/>
          </a:p>
        </p:txBody>
      </p:sp>
    </p:spTree>
    <p:extLst>
      <p:ext uri="{BB962C8B-B14F-4D97-AF65-F5344CB8AC3E}">
        <p14:creationId xmlns:p14="http://schemas.microsoft.com/office/powerpoint/2010/main" val="1683315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B30suFW3qQ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148" rtl="0" eaLnBrk="1" fontAlgn="auto" latinLnBrk="0" hangingPunct="1">
              <a:lnSpc>
                <a:spcPct val="100000"/>
              </a:lnSpc>
              <a:spcBef>
                <a:spcPts val="0"/>
              </a:spcBef>
              <a:spcAft>
                <a:spcPts val="0"/>
              </a:spcAft>
              <a:buClrTx/>
              <a:buSzTx/>
              <a:buFontTx/>
              <a:buNone/>
              <a:tabLst/>
              <a:defRPr/>
            </a:pPr>
            <a:r>
              <a:rPr lang="sv-SE" sz="1200" dirty="0">
                <a:solidFill>
                  <a:schemeClr val="bg1"/>
                </a:solidFill>
              </a:rPr>
              <a:t>Vid frågor, kontakta gärna Cecilia Rignell, utvecklingsledare, på e-post: cecilia.rignell@molndal.se</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148" rtl="0" eaLnBrk="1" fontAlgn="auto" latinLnBrk="0" hangingPunct="1">
              <a:lnSpc>
                <a:spcPct val="100000"/>
              </a:lnSpc>
              <a:spcBef>
                <a:spcPts val="0"/>
              </a:spcBef>
              <a:spcAft>
                <a:spcPts val="0"/>
              </a:spcAft>
              <a:buClrTx/>
              <a:buSzTx/>
              <a:buFontTx/>
              <a:buNone/>
              <a:tabLst/>
              <a:defRPr/>
            </a:pPr>
            <a:fld id="{23FB266A-F969-1D46-8FC7-DFCA69D6EFD0}" type="slidenum">
              <a:rPr kumimoji="0" lang="sv-SE"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1</a:t>
            </a:fld>
            <a:endParaRPr kumimoji="0" lang="sv-S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14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Mer instruktioner finns i det separata arbetsdokumentet.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indent="0">
              <a:buFont typeface="Arial" charset="0"/>
              <a:buNone/>
            </a:pPr>
            <a:r>
              <a:rPr lang="sv-SE" baseline="0" dirty="0"/>
              <a:t>Nu ska ni fundera kring vad trenderna innebär för just er verksamhet.</a:t>
            </a:r>
          </a:p>
          <a:p>
            <a:pPr marL="172719" indent="-172719">
              <a:buFont typeface="Arial" charset="0"/>
              <a:buChar char="•"/>
            </a:pPr>
            <a:r>
              <a:rPr lang="sv-SE" baseline="0" dirty="0"/>
              <a:t>Vad behöver vi förstå/göra eller kanske </a:t>
            </a:r>
            <a:r>
              <a:rPr lang="sv-SE" b="1" i="1" baseline="0" dirty="0"/>
              <a:t>inte</a:t>
            </a:r>
            <a:r>
              <a:rPr lang="sv-SE" baseline="0" dirty="0"/>
              <a:t> göra utifrån det som sker.</a:t>
            </a:r>
          </a:p>
          <a:p>
            <a:pPr marL="172719" indent="-172719">
              <a:buFont typeface="Arial"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baseline="0" dirty="0"/>
              <a:t> </a:t>
            </a:r>
          </a:p>
          <a:p>
            <a:pPr marL="0" indent="0">
              <a:buFont typeface="Arial" charset="0"/>
              <a:buNone/>
            </a:pPr>
            <a:endParaRPr lang="sv-SE" baseline="0" dirty="0"/>
          </a:p>
          <a:p>
            <a:pPr marL="0" indent="0">
              <a:buFont typeface="Arial" charset="0"/>
              <a:buNone/>
            </a:pPr>
            <a:endParaRPr lang="sv-SE" baseline="0" dirty="0"/>
          </a:p>
          <a:p>
            <a:pPr marL="172719" indent="-172719">
              <a:buFont typeface="Arial" charset="0"/>
              <a:buChar char="•"/>
            </a:pPr>
            <a:endParaRPr lang="sv-SE" baseline="0" dirty="0"/>
          </a:p>
          <a:p>
            <a:pPr marL="0" indent="0">
              <a:buFont typeface="Arial" charset="0"/>
              <a:buNone/>
            </a:pPr>
            <a:endParaRPr lang="sv-SE" baseline="0" dirty="0"/>
          </a:p>
          <a:p>
            <a:pPr marL="172719" indent="-172719">
              <a:buFont typeface="Arial" charset="0"/>
              <a:buChar char="•"/>
            </a:pPr>
            <a:endParaRPr lang="sv-SE" baseline="0" dirty="0"/>
          </a:p>
          <a:p>
            <a:pPr marL="172719" indent="-172719">
              <a:buFont typeface="Arial" charset="0"/>
              <a:buChar char="•"/>
            </a:pPr>
            <a:endParaRPr lang="sv-SE" dirty="0"/>
          </a:p>
          <a:p>
            <a:pPr marL="172719" indent="-172719">
              <a:buFont typeface="Arial" charset="0"/>
              <a:buChar char="•"/>
            </a:pPr>
            <a:endParaRPr lang="sv-SE" baseline="0" dirty="0"/>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10</a:t>
            </a:fld>
            <a:endParaRPr lang="sv-SE"/>
          </a:p>
        </p:txBody>
      </p:sp>
    </p:spTree>
    <p:extLst>
      <p:ext uri="{BB962C8B-B14F-4D97-AF65-F5344CB8AC3E}">
        <p14:creationId xmlns:p14="http://schemas.microsoft.com/office/powerpoint/2010/main" val="295463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r>
              <a:rPr lang="sv-SE" baseline="0" dirty="0"/>
              <a:t>Nu ska ni fundera kring vad trenderna innebär för just er verksamhet.</a:t>
            </a:r>
          </a:p>
          <a:p>
            <a:pPr marL="172719" indent="-172719">
              <a:buFont typeface="Arial" charset="0"/>
              <a:buChar char="•"/>
            </a:pPr>
            <a:r>
              <a:rPr lang="sv-SE" baseline="0" dirty="0"/>
              <a:t>Vad behöver vi förstå/göra eller kanske </a:t>
            </a:r>
            <a:r>
              <a:rPr lang="sv-SE" b="1" i="1" baseline="0" dirty="0"/>
              <a:t>inte</a:t>
            </a:r>
            <a:r>
              <a:rPr lang="sv-SE" baseline="0" dirty="0"/>
              <a:t> göra utifrån det som sker.</a:t>
            </a:r>
          </a:p>
          <a:p>
            <a:pPr marL="172719" indent="-172719">
              <a:buFont typeface="Arial" charset="0"/>
              <a:buChar char="•"/>
            </a:pPr>
            <a:endParaRPr lang="sv-SE" baseline="0" dirty="0"/>
          </a:p>
          <a:p>
            <a:pPr marL="172719" marR="0" lvl="0" indent="-172719" algn="l" defTabSz="457200" rtl="0" eaLnBrk="1" fontAlgn="auto" latinLnBrk="0" hangingPunct="1">
              <a:lnSpc>
                <a:spcPct val="100000"/>
              </a:lnSpc>
              <a:spcBef>
                <a:spcPts val="0"/>
              </a:spcBef>
              <a:spcAft>
                <a:spcPts val="0"/>
              </a:spcAft>
              <a:buClrTx/>
              <a:buSzTx/>
              <a:buFont typeface="Arial" charset="0"/>
              <a:buChar char="•"/>
              <a:tabLst/>
              <a:defRPr/>
            </a:pPr>
            <a:r>
              <a:rPr lang="sv-SE" sz="1200" baseline="0" dirty="0"/>
              <a:t>Tidsperspektivet i diskussionen beror på ert eget syfte med workshopen – är syftet främst ett underlag till kommande års verksamhetsplanering är tidshorisonten kanske 1-3 år. Är syftet mer allmän framtidsspaning, att väcka tankar och fungera som diskussionsunderlag kan tidsperspektivet vara längre, t ex 5-10 år. </a:t>
            </a:r>
          </a:p>
          <a:p>
            <a:pPr marL="172719" marR="0" lvl="0" indent="-172719" algn="l" defTabSz="457200" rtl="0" eaLnBrk="1" fontAlgn="auto" latinLnBrk="0" hangingPunct="1">
              <a:lnSpc>
                <a:spcPct val="100000"/>
              </a:lnSpc>
              <a:spcBef>
                <a:spcPts val="0"/>
              </a:spcBef>
              <a:spcAft>
                <a:spcPts val="0"/>
              </a:spcAft>
              <a:buClrTx/>
              <a:buSzTx/>
              <a:buFont typeface="Arial" charset="0"/>
              <a:buChar char="•"/>
              <a:tabLst/>
              <a:defRPr/>
            </a:pPr>
            <a:endParaRPr lang="sv-SE" sz="1200" baseline="0" dirty="0"/>
          </a:p>
          <a:p>
            <a:pPr marL="0" marR="0" lvl="0" indent="0" algn="l" defTabSz="457200" rtl="0" eaLnBrk="1" fontAlgn="auto" latinLnBrk="0" hangingPunct="1">
              <a:lnSpc>
                <a:spcPct val="100000"/>
              </a:lnSpc>
              <a:spcBef>
                <a:spcPts val="0"/>
              </a:spcBef>
              <a:spcAft>
                <a:spcPts val="0"/>
              </a:spcAft>
              <a:buClrTx/>
              <a:buSzTx/>
              <a:buFont typeface="Arial" charset="0"/>
              <a:buNone/>
              <a:tabLst/>
              <a:defRPr/>
            </a:pPr>
            <a:endParaRPr lang="sv-SE" sz="1200" baseline="0" dirty="0"/>
          </a:p>
          <a:p>
            <a:pPr marL="172719" indent="-172719">
              <a:buFont typeface="Arial" charset="0"/>
              <a:buChar char="•"/>
            </a:pPr>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11</a:t>
            </a:fld>
            <a:endParaRPr lang="sv-SE"/>
          </a:p>
        </p:txBody>
      </p:sp>
    </p:spTree>
    <p:extLst>
      <p:ext uri="{BB962C8B-B14F-4D97-AF65-F5344CB8AC3E}">
        <p14:creationId xmlns:p14="http://schemas.microsoft.com/office/powerpoint/2010/main" val="153805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Välkomna till denna workshop där vi tillsammans ska bryta ner och diskutera de megatrender och trender som presenteras i årets trend- och omvärldsanalys.</a:t>
            </a:r>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2</a:t>
            </a:fld>
            <a:endParaRPr lang="sv-SE"/>
          </a:p>
        </p:txBody>
      </p:sp>
    </p:spTree>
    <p:extLst>
      <p:ext uri="{BB962C8B-B14F-4D97-AF65-F5344CB8AC3E}">
        <p14:creationId xmlns:p14="http://schemas.microsoft.com/office/powerpoint/2010/main" val="415161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719" indent="-172719">
              <a:buFont typeface="Arial" charset="0"/>
              <a:buChar char="•"/>
            </a:pPr>
            <a:r>
              <a:rPr lang="sv-SE" baseline="0" dirty="0"/>
              <a:t>Vi ska diskutera och bryta ner trenderna och göra dem konkreta för vår verksamhet</a:t>
            </a:r>
          </a:p>
          <a:p>
            <a:pPr marL="172719" indent="-172719">
              <a:buFont typeface="Arial" charset="0"/>
              <a:buChar char="•"/>
            </a:pPr>
            <a:r>
              <a:rPr lang="sv-SE" baseline="0" dirty="0"/>
              <a:t>Resultatet kan användas vid framtagandet av verksamhetsplan, mer långsiktig planering eller som diskussionsunderlag.</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3</a:t>
            </a:fld>
            <a:endParaRPr lang="sv-SE"/>
          </a:p>
        </p:txBody>
      </p:sp>
    </p:spTree>
    <p:extLst>
      <p:ext uri="{BB962C8B-B14F-4D97-AF65-F5344CB8AC3E}">
        <p14:creationId xmlns:p14="http://schemas.microsoft.com/office/powerpoint/2010/main" val="25335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719" indent="-172719" fontAlgn="base">
              <a:buFont typeface="Arial" charset="0"/>
              <a:buChar char="•"/>
            </a:pPr>
            <a:r>
              <a:rPr lang="sv-SE" b="0" baseline="0" dirty="0"/>
              <a:t>Trend- och omvärldsanalysen börjar med ett </a:t>
            </a:r>
            <a:r>
              <a:rPr lang="sv-SE" b="1" baseline="0" dirty="0"/>
              <a:t>förord</a:t>
            </a:r>
            <a:r>
              <a:rPr lang="sv-SE" b="0" baseline="0" dirty="0"/>
              <a:t> samt </a:t>
            </a:r>
            <a:r>
              <a:rPr lang="sv-SE" b="1" baseline="0" dirty="0"/>
              <a:t>medskick</a:t>
            </a:r>
            <a:r>
              <a:rPr lang="sv-SE" b="0" baseline="0" dirty="0"/>
              <a:t> av stadsdirektör Mio Saba. </a:t>
            </a:r>
            <a:r>
              <a:rPr lang="sv-SE" dirty="0"/>
              <a:t>I medskicken summeras de viktigaste iakttagelserna utifrån trend- och omvärldsanalysen.</a:t>
            </a:r>
          </a:p>
          <a:p>
            <a:pPr marL="172719" indent="-172719" fontAlgn="base">
              <a:buFont typeface="Arial" charset="0"/>
              <a:buChar char="•"/>
            </a:pPr>
            <a:r>
              <a:rPr lang="sv-SE" dirty="0"/>
              <a:t>Sedan följer en </a:t>
            </a:r>
            <a:r>
              <a:rPr lang="sv-SE" b="1" dirty="0"/>
              <a:t>ekonomisk utblick </a:t>
            </a:r>
            <a:r>
              <a:rPr lang="sv-SE" b="0" dirty="0"/>
              <a:t>och</a:t>
            </a:r>
            <a:r>
              <a:rPr lang="sv-SE" b="1" dirty="0"/>
              <a:t> ett kort avsnitt om </a:t>
            </a:r>
            <a:r>
              <a:rPr lang="sv-SE" b="1" dirty="0" err="1"/>
              <a:t>coronapandemins</a:t>
            </a:r>
            <a:r>
              <a:rPr lang="sv-SE" b="1" dirty="0"/>
              <a:t> påverkan</a:t>
            </a:r>
          </a:p>
          <a:p>
            <a:pPr marL="172719" indent="-172719" fontAlgn="base">
              <a:buFont typeface="Arial" charset="0"/>
              <a:buChar char="•"/>
            </a:pPr>
            <a:r>
              <a:rPr lang="sv-SE" dirty="0"/>
              <a:t>Därefter följer själva analysdelen - vi utgår i vår analys från megatrender och trender som SKR har arbetat fram tillsammans med Kairos </a:t>
            </a:r>
            <a:r>
              <a:rPr lang="sv-SE" dirty="0" err="1"/>
              <a:t>Future</a:t>
            </a:r>
            <a:r>
              <a:rPr lang="sv-SE" dirty="0"/>
              <a:t> AB. </a:t>
            </a:r>
            <a:endParaRPr lang="sv-SE" baseline="0" dirty="0"/>
          </a:p>
          <a:p>
            <a:pPr marL="0" indent="0" fontAlgn="base">
              <a:buFont typeface="Arial" charset="0"/>
              <a:buNone/>
            </a:pPr>
            <a:endParaRPr lang="sv-SE" dirty="0"/>
          </a:p>
          <a:p>
            <a:pPr fontAlgn="base"/>
            <a:endParaRPr lang="sv-SE" dirty="0"/>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4</a:t>
            </a:fld>
            <a:endParaRPr lang="sv-SE"/>
          </a:p>
        </p:txBody>
      </p:sp>
    </p:spTree>
    <p:extLst>
      <p:ext uri="{BB962C8B-B14F-4D97-AF65-F5344CB8AC3E}">
        <p14:creationId xmlns:p14="http://schemas.microsoft.com/office/powerpoint/2010/main" val="78674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Vi utgår i vår analys från megatrender och trender som SKR har arbetat fram tillsammans med Kairos </a:t>
            </a:r>
            <a:r>
              <a:rPr lang="sv-SE" dirty="0" err="1"/>
              <a:t>Future</a:t>
            </a:r>
            <a:r>
              <a:rPr lang="sv-SE" dirty="0"/>
              <a:t> AB. En megatrend är en större trend som påverkar samhällsutvecklingen i stort och som vi i många fall har begränsad möjlighet att påverka. </a:t>
            </a:r>
            <a:r>
              <a:rPr lang="sv-SE" sz="1200" kern="1200" dirty="0">
                <a:solidFill>
                  <a:schemeClr val="tx1"/>
                </a:solidFill>
                <a:effectLst/>
                <a:latin typeface="+mn-lt"/>
                <a:ea typeface="+mn-ea"/>
                <a:cs typeface="+mn-cs"/>
              </a:rPr>
              <a:t>En trend är, till skillnad från en megatrend, mer påverkbar, geografiskt avgränsad och påverkar delar av samhället. Både megatrender och trender är också drivkrafter för andra trender i en sammanflätad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5</a:t>
            </a:fld>
            <a:endParaRPr lang="sv-SE"/>
          </a:p>
        </p:txBody>
      </p:sp>
    </p:spTree>
    <p:extLst>
      <p:ext uri="{BB962C8B-B14F-4D97-AF65-F5344CB8AC3E}">
        <p14:creationId xmlns:p14="http://schemas.microsoft.com/office/powerpoint/2010/main" val="153918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Både megatrender och trender är också drivkrafter för andra trender och för varandra i en sammanflätad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 trenderna som är markerade med fet stil är de som vi behandlar i Trend- och omvärldsanalysen för Mölndals stad 2021. De har prioriterarats av stadsdirektörens ledningsgrupp utifrån vilka trender om är mest intressanta för Mölndals del. Det betyder inte att de andra är ointressanta, endast att de inte behandlas i denna analysen. Inför nästa analys kommer det göras en ny prioritering, där fler funktioner i organisationen kommer att ha möjlighet att vara med i processen.</a:t>
            </a:r>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6</a:t>
            </a:fld>
            <a:endParaRPr lang="sv-SE"/>
          </a:p>
        </p:txBody>
      </p:sp>
    </p:spTree>
    <p:extLst>
      <p:ext uri="{BB962C8B-B14F-4D97-AF65-F5344CB8AC3E}">
        <p14:creationId xmlns:p14="http://schemas.microsoft.com/office/powerpoint/2010/main" val="369806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Trend- och omvärldsanalysen är en pusselbit av många som man behöver ha med sig in i sin planering. </a:t>
            </a:r>
          </a:p>
          <a:p>
            <a:endParaRPr lang="sv-SE" b="0" baseline="0" dirty="0"/>
          </a:p>
          <a:p>
            <a:pPr marL="172719" indent="-172719">
              <a:buFont typeface="Arial" charset="0"/>
              <a:buChar char="•"/>
            </a:pPr>
            <a:r>
              <a:rPr lang="sv-SE" b="0" baseline="0" dirty="0"/>
              <a:t>Vår resa mot visionen och våra mål påverkas av omvärlden.</a:t>
            </a:r>
          </a:p>
          <a:p>
            <a:pPr marL="172719" indent="-172719">
              <a:buFont typeface="Arial" charset="0"/>
              <a:buChar char="•"/>
            </a:pPr>
            <a:r>
              <a:rPr lang="sv-SE" b="0" baseline="0" dirty="0"/>
              <a:t>Trend och omvärldsanalysen hjälper oss att förstå och planera utifrån framtida förutsättningar . Den ger oss ett proaktivt förhållningssätt. </a:t>
            </a:r>
          </a:p>
          <a:p>
            <a:pPr marL="172719" indent="-172719">
              <a:buFont typeface="Arial" charset="0"/>
              <a:buChar char="•"/>
            </a:pPr>
            <a:r>
              <a:rPr lang="sv-SE" b="0" baseline="0" dirty="0"/>
              <a:t>Genom hur vi verksamhetsplanerar, genom våra mål och aktiviteter skapar vi en smartare och mer resurseffektiv väg mot visionen.   </a:t>
            </a:r>
            <a:endParaRPr lang="sv-SE" b="0" dirty="0"/>
          </a:p>
          <a:p>
            <a:pPr marL="0" indent="0">
              <a:buFont typeface="Arial" charset="0"/>
              <a:buNone/>
            </a:pPr>
            <a:endParaRPr lang="sv-SE" baseline="0" dirty="0"/>
          </a:p>
          <a:p>
            <a:pPr marL="172719" indent="-172719">
              <a:buFont typeface="Arial" charset="0"/>
              <a:buChar char="•"/>
            </a:pPr>
            <a:r>
              <a:rPr lang="sv-SE" baseline="0" dirty="0"/>
              <a:t>Det vi får fram hjälper oss att göra rätt prioriteringar i verksamheten, i rätt tid, till nytta för Mölndalsbon.</a:t>
            </a:r>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7</a:t>
            </a:fld>
            <a:endParaRPr lang="sv-SE"/>
          </a:p>
        </p:txBody>
      </p:sp>
    </p:spTree>
    <p:extLst>
      <p:ext uri="{BB962C8B-B14F-4D97-AF65-F5344CB8AC3E}">
        <p14:creationId xmlns:p14="http://schemas.microsoft.com/office/powerpoint/2010/main" val="121007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8</a:t>
            </a:fld>
            <a:endParaRPr lang="sv-SE"/>
          </a:p>
        </p:txBody>
      </p:sp>
    </p:spTree>
    <p:extLst>
      <p:ext uri="{BB962C8B-B14F-4D97-AF65-F5344CB8AC3E}">
        <p14:creationId xmlns:p14="http://schemas.microsoft.com/office/powerpoint/2010/main" val="382869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Du som leder workshopen ska på förhand välja ut de megatrender och trender som har störst relevans för din verksamhet. </a:t>
            </a:r>
            <a:r>
              <a:rPr lang="sv-SE" baseline="0" dirty="0"/>
              <a:t>Det är trender i den nära omvärlden som påverkar Mölndal på vägen mot 2030. De påverkar inte bara Mölndal och dess invånare och näringsliv, utan många av stadens verksamheter direkt.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De valda trenderna delas ut till grupper om 3-4 personer i förväg så att de kan läsa texten om sin egen trend. Det finns en kortversion för varje trend och en längre fullständig version. Vi rekommenderar att alla läser alla kortversioner. Om det inte finns tid för alla att läsa den fullständiga analysen går det bra att varje grupp endast läser den långa versionen om den trend som den gruppen ska jobba med (och alla kortversioner).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Om ni har tid - titta gärna på </a:t>
            </a:r>
            <a:r>
              <a:rPr lang="sv-SE" dirty="0">
                <a:solidFill>
                  <a:schemeClr val="bg2"/>
                </a:solidFill>
              </a:rPr>
              <a:t>filmen om SKR:s prioriterade trender (</a:t>
            </a:r>
            <a:r>
              <a:rPr lang="sv-SE" dirty="0">
                <a:solidFill>
                  <a:schemeClr val="bg2"/>
                </a:solidFill>
                <a:hlinkClick r:id="rId3"/>
              </a:rPr>
              <a:t>länk</a:t>
            </a:r>
            <a:r>
              <a:rPr lang="sv-SE" dirty="0">
                <a:solidFill>
                  <a:schemeClr val="bg2"/>
                </a:solidFill>
              </a:rPr>
              <a:t>). Den är ca 8 minuter lång.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Mer instruktioner finns i det separata arbetsdokumentet. </a:t>
            </a:r>
          </a:p>
          <a:p>
            <a:endParaRPr lang="sv-SE" dirty="0"/>
          </a:p>
          <a:p>
            <a:pPr marL="0" indent="0">
              <a:buFont typeface="Arial" charset="0"/>
              <a:buNone/>
            </a:pPr>
            <a:r>
              <a:rPr lang="sv-SE" baseline="0" dirty="0"/>
              <a:t>Saknar ni något i texten får ni så klart ta med det perspektivet också!</a:t>
            </a:r>
          </a:p>
          <a:p>
            <a:endParaRPr lang="sv-SE" dirty="0"/>
          </a:p>
        </p:txBody>
      </p:sp>
      <p:sp>
        <p:nvSpPr>
          <p:cNvPr id="4" name="Platshållare för bildnummer 3"/>
          <p:cNvSpPr>
            <a:spLocks noGrp="1"/>
          </p:cNvSpPr>
          <p:nvPr>
            <p:ph type="sldNum" sz="quarter" idx="5"/>
          </p:nvPr>
        </p:nvSpPr>
        <p:spPr/>
        <p:txBody>
          <a:bodyPr/>
          <a:lstStyle/>
          <a:p>
            <a:fld id="{23FB266A-F969-1D46-8FC7-DFCA69D6EFD0}" type="slidenum">
              <a:rPr lang="sv-SE" smtClean="0"/>
              <a:t>9</a:t>
            </a:fld>
            <a:endParaRPr lang="sv-SE"/>
          </a:p>
        </p:txBody>
      </p:sp>
    </p:spTree>
    <p:extLst>
      <p:ext uri="{BB962C8B-B14F-4D97-AF65-F5344CB8AC3E}">
        <p14:creationId xmlns:p14="http://schemas.microsoft.com/office/powerpoint/2010/main" val="201180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7"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1"/>
          </a:solidFill>
          <a:ln>
            <a:noFill/>
          </a:ln>
          <a:effectLst/>
        </p:spPr>
        <p:txBody>
          <a:bodyPr wrap="none" anchor="ctr"/>
          <a:lstStyle/>
          <a:p>
            <a:endParaRPr lang="sv-SE"/>
          </a:p>
        </p:txBody>
      </p:sp>
    </p:spTree>
    <p:extLst>
      <p:ext uri="{BB962C8B-B14F-4D97-AF65-F5344CB8AC3E}">
        <p14:creationId xmlns:p14="http://schemas.microsoft.com/office/powerpoint/2010/main" val="110430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4"/>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373364399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5"/>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301584192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6"/>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15944436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tx2"/>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128899504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54935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369047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05799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43499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23880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190541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4"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2"/>
          </a:solidFill>
          <a:ln>
            <a:noFill/>
          </a:ln>
          <a:effectLst/>
        </p:spPr>
        <p:txBody>
          <a:bodyPr wrap="none" anchor="ctr"/>
          <a:lstStyle/>
          <a:p>
            <a:endParaRPr lang="sv-SE"/>
          </a:p>
        </p:txBody>
      </p:sp>
    </p:spTree>
    <p:extLst>
      <p:ext uri="{BB962C8B-B14F-4D97-AF65-F5344CB8AC3E}">
        <p14:creationId xmlns:p14="http://schemas.microsoft.com/office/powerpoint/2010/main" val="22636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75891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descr="BMM_r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124142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183459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2524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953222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263219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61769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344906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72538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294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3"/>
          </a:solidFill>
          <a:ln>
            <a:noFill/>
          </a:ln>
          <a:effectLst/>
        </p:spPr>
        <p:txBody>
          <a:bodyPr wrap="none" anchor="ctr"/>
          <a:lstStyle/>
          <a:p>
            <a:endParaRPr lang="sv-SE"/>
          </a:p>
        </p:txBody>
      </p:sp>
    </p:spTree>
    <p:extLst>
      <p:ext uri="{BB962C8B-B14F-4D97-AF65-F5344CB8AC3E}">
        <p14:creationId xmlns:p14="http://schemas.microsoft.com/office/powerpoint/2010/main" val="713517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202059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1984725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70716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1710261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160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98211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2083703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2813800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237209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199289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4"/>
          </a:solidFill>
          <a:ln>
            <a:noFill/>
          </a:ln>
          <a:effectLst/>
        </p:spPr>
        <p:txBody>
          <a:bodyPr wrap="none" anchor="ctr"/>
          <a:lstStyle/>
          <a:p>
            <a:endParaRPr lang="sv-SE"/>
          </a:p>
        </p:txBody>
      </p:sp>
    </p:spTree>
    <p:extLst>
      <p:ext uri="{BB962C8B-B14F-4D97-AF65-F5344CB8AC3E}">
        <p14:creationId xmlns:p14="http://schemas.microsoft.com/office/powerpoint/2010/main" val="1740699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614547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06086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634095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021818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839804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611983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29544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1297503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565255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6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rgbClr val="3CA565"/>
          </a:solidFill>
          <a:ln>
            <a:noFill/>
          </a:ln>
          <a:effectLst/>
        </p:spPr>
        <p:txBody>
          <a:bodyPr wrap="none" anchor="ctr"/>
          <a:lstStyle/>
          <a:p>
            <a:endParaRPr lang="sv-SE"/>
          </a:p>
        </p:txBody>
      </p:sp>
    </p:spTree>
    <p:extLst>
      <p:ext uri="{BB962C8B-B14F-4D97-AF65-F5344CB8AC3E}">
        <p14:creationId xmlns:p14="http://schemas.microsoft.com/office/powerpoint/2010/main" val="2918822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8"/>
            <a:ext cx="6410703" cy="2435225"/>
          </a:xfrm>
        </p:spPr>
        <p:txBody>
          <a:bodyPr/>
          <a:lstStyle>
            <a:lvl1pPr marL="0" indent="0">
              <a:buNone/>
              <a:defRPr/>
            </a:lvl1pPr>
            <a:lvl2pPr marL="393655" indent="0">
              <a:buNone/>
              <a:defRPr/>
            </a:lvl2pPr>
            <a:lvl3pPr marL="834930" indent="0">
              <a:buNone/>
              <a:defRPr/>
            </a:lvl3pPr>
            <a:lvl4pPr marL="1131758" indent="0">
              <a:buNone/>
              <a:defRPr/>
            </a:lvl4pPr>
            <a:lvl5pPr marL="149525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333608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8"/>
            <a:ext cx="6410703" cy="2435225"/>
          </a:xfrm>
        </p:spPr>
        <p:txBody>
          <a:bodyPr/>
          <a:lstStyle>
            <a:lvl1pPr marL="0" indent="0">
              <a:buNone/>
              <a:defRPr/>
            </a:lvl1pPr>
            <a:lvl2pPr marL="393655" indent="0">
              <a:buNone/>
              <a:defRPr/>
            </a:lvl2pPr>
            <a:lvl3pPr marL="834930" indent="0">
              <a:buNone/>
              <a:defRPr/>
            </a:lvl3pPr>
            <a:lvl4pPr marL="1131758" indent="0">
              <a:buNone/>
              <a:defRPr/>
            </a:lvl4pPr>
            <a:lvl5pPr marL="149525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2" y="278028"/>
            <a:ext cx="1335281" cy="1335281"/>
          </a:xfrm>
          <a:prstGeom prst="rect">
            <a:avLst/>
          </a:prstGeom>
        </p:spPr>
      </p:pic>
    </p:spTree>
    <p:extLst>
      <p:ext uri="{BB962C8B-B14F-4D97-AF65-F5344CB8AC3E}">
        <p14:creationId xmlns:p14="http://schemas.microsoft.com/office/powerpoint/2010/main" val="18761903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861" indent="-342861">
              <a:buFont typeface="Arial"/>
              <a:buChar char="•"/>
              <a:defRPr/>
            </a:lvl1pPr>
            <a:lvl2pPr marL="393655" indent="0">
              <a:buNone/>
              <a:defRPr/>
            </a:lvl2pPr>
            <a:lvl3pPr marL="834930" indent="0">
              <a:buNone/>
              <a:defRPr/>
            </a:lvl3pPr>
            <a:lvl4pPr marL="1131758" indent="0">
              <a:buNone/>
              <a:defRPr/>
            </a:lvl4pPr>
            <a:lvl5pPr marL="149525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25400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30"/>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30"/>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12385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1"/>
            <a:ext cx="3881356" cy="1804882"/>
          </a:xfrm>
        </p:spPr>
        <p:txBody>
          <a:bodyPr>
            <a:normAutofit/>
          </a:bodyPr>
          <a:lstStyle>
            <a:lvl1pPr marL="0" indent="0">
              <a:lnSpc>
                <a:spcPct val="110000"/>
              </a:lnSpc>
              <a:buFont typeface="Arial"/>
              <a:buNone/>
              <a:defRPr sz="1800"/>
            </a:lvl1pPr>
            <a:lvl2pPr marL="393655" indent="0">
              <a:buNone/>
              <a:defRPr/>
            </a:lvl2pPr>
            <a:lvl3pPr marL="834930" indent="0">
              <a:buNone/>
              <a:defRPr/>
            </a:lvl3pPr>
            <a:lvl4pPr marL="1131758" indent="0">
              <a:buNone/>
              <a:defRPr/>
            </a:lvl4pPr>
            <a:lvl5pPr marL="1495255" indent="0">
              <a:buNone/>
              <a:defRPr/>
            </a:lvl5pPr>
          </a:lstStyle>
          <a:p>
            <a:pPr lvl="0"/>
            <a:endParaRPr lang="sv-SE" dirty="0"/>
          </a:p>
        </p:txBody>
      </p:sp>
      <p:sp>
        <p:nvSpPr>
          <p:cNvPr id="16" name="Rubrik 15"/>
          <p:cNvSpPr>
            <a:spLocks noGrp="1"/>
          </p:cNvSpPr>
          <p:nvPr>
            <p:ph type="title" hasCustomPrompt="1"/>
          </p:nvPr>
        </p:nvSpPr>
        <p:spPr>
          <a:xfrm>
            <a:off x="4607048" y="789386"/>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20" y="788989"/>
            <a:ext cx="4003895" cy="3087687"/>
          </a:xfrm>
        </p:spPr>
        <p:txBody>
          <a:bodyPr/>
          <a:lstStyle/>
          <a:p>
            <a:endParaRPr lang="sv-SE" dirty="0"/>
          </a:p>
        </p:txBody>
      </p:sp>
    </p:spTree>
    <p:extLst>
      <p:ext uri="{BB962C8B-B14F-4D97-AF65-F5344CB8AC3E}">
        <p14:creationId xmlns:p14="http://schemas.microsoft.com/office/powerpoint/2010/main" val="3754306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1"/>
            <a:ext cx="3881356" cy="1804882"/>
          </a:xfrm>
        </p:spPr>
        <p:txBody>
          <a:bodyPr>
            <a:normAutofit/>
          </a:bodyPr>
          <a:lstStyle>
            <a:lvl1pPr marL="176193" indent="-176193">
              <a:lnSpc>
                <a:spcPct val="110000"/>
              </a:lnSpc>
              <a:buFont typeface="Arial"/>
              <a:buChar char="•"/>
              <a:defRPr sz="1800"/>
            </a:lvl1pPr>
            <a:lvl2pPr marL="393655" indent="0">
              <a:buNone/>
              <a:defRPr/>
            </a:lvl2pPr>
            <a:lvl3pPr marL="834930" indent="0">
              <a:buNone/>
              <a:defRPr/>
            </a:lvl3pPr>
            <a:lvl4pPr marL="1131758" indent="0">
              <a:buNone/>
              <a:defRPr/>
            </a:lvl4pPr>
            <a:lvl5pPr marL="1495255" indent="0">
              <a:buNone/>
              <a:defRPr/>
            </a:lvl5pPr>
          </a:lstStyle>
          <a:p>
            <a:pPr lvl="0"/>
            <a:endParaRPr lang="sv-SE" dirty="0"/>
          </a:p>
        </p:txBody>
      </p:sp>
      <p:sp>
        <p:nvSpPr>
          <p:cNvPr id="16" name="Rubrik 15"/>
          <p:cNvSpPr>
            <a:spLocks noGrp="1"/>
          </p:cNvSpPr>
          <p:nvPr>
            <p:ph type="title" hasCustomPrompt="1"/>
          </p:nvPr>
        </p:nvSpPr>
        <p:spPr>
          <a:xfrm>
            <a:off x="4607048" y="789386"/>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20" y="788989"/>
            <a:ext cx="4003895" cy="3087687"/>
          </a:xfrm>
        </p:spPr>
        <p:txBody>
          <a:bodyPr/>
          <a:lstStyle/>
          <a:p>
            <a:endParaRPr lang="sv-SE" dirty="0"/>
          </a:p>
        </p:txBody>
      </p:sp>
    </p:spTree>
    <p:extLst>
      <p:ext uri="{BB962C8B-B14F-4D97-AF65-F5344CB8AC3E}">
        <p14:creationId xmlns:p14="http://schemas.microsoft.com/office/powerpoint/2010/main" val="165141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6"/>
          </a:solidFill>
          <a:ln>
            <a:noFill/>
          </a:ln>
          <a:effectLst/>
        </p:spPr>
        <p:txBody>
          <a:bodyPr wrap="none" anchor="ctr"/>
          <a:lstStyle/>
          <a:p>
            <a:endParaRPr lang="sv-SE"/>
          </a:p>
        </p:txBody>
      </p:sp>
    </p:spTree>
    <p:extLst>
      <p:ext uri="{BB962C8B-B14F-4D97-AF65-F5344CB8AC3E}">
        <p14:creationId xmlns:p14="http://schemas.microsoft.com/office/powerpoint/2010/main" val="281701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6"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tx2"/>
          </a:solidFill>
          <a:ln>
            <a:noFill/>
          </a:ln>
          <a:effectLst/>
        </p:spPr>
        <p:txBody>
          <a:bodyPr wrap="none" anchor="ctr"/>
          <a:lstStyle/>
          <a:p>
            <a:endParaRPr lang="sv-SE"/>
          </a:p>
        </p:txBody>
      </p:sp>
    </p:spTree>
    <p:extLst>
      <p:ext uri="{BB962C8B-B14F-4D97-AF65-F5344CB8AC3E}">
        <p14:creationId xmlns:p14="http://schemas.microsoft.com/office/powerpoint/2010/main" val="170788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1"/>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2980866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2"/>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14216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2.xml"/><Relationship Id="rId7" Type="http://schemas.openxmlformats.org/officeDocument/2006/relationships/theme" Target="../theme/theme1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4.xml"/><Relationship Id="rId7"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0.xml"/><Relationship Id="rId7"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2.e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8.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objekt 5" descr="Molndals_Stad_Logo.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977" y="1207457"/>
            <a:ext cx="2149318" cy="2213862"/>
          </a:xfrm>
          <a:prstGeom prst="rect">
            <a:avLst/>
          </a:prstGeom>
        </p:spPr>
      </p:pic>
    </p:spTree>
    <p:extLst>
      <p:ext uri="{BB962C8B-B14F-4D97-AF65-F5344CB8AC3E}">
        <p14:creationId xmlns:p14="http://schemas.microsoft.com/office/powerpoint/2010/main" val="2370184957"/>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2" r:id="rId3"/>
    <p:sldLayoutId id="2147483663" r:id="rId4"/>
    <p:sldLayoutId id="2147483664" r:id="rId5"/>
    <p:sldLayoutId id="2147483665" r:id="rId6"/>
    <p:sldLayoutId id="2147483666" r:id="rId7"/>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rial"/>
          <a:ea typeface="+mn-ea"/>
          <a:cs typeface="Arial"/>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rial"/>
          <a:ea typeface="+mn-ea"/>
          <a:cs typeface="Arial"/>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rial"/>
          <a:ea typeface="+mn-ea"/>
          <a:cs typeface="Arial"/>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rial"/>
          <a:ea typeface="+mn-ea"/>
          <a:cs typeface="Arial"/>
        </a:defRPr>
      </a:lvl4pPr>
      <a:lvl5pPr marL="1616075" indent="-120650" algn="l" defTabSz="457200" rtl="0" eaLnBrk="1" latinLnBrk="0" hangingPunct="1">
        <a:spcBef>
          <a:spcPct val="20000"/>
        </a:spcBef>
        <a:buFont typeface="Arial"/>
        <a:buChar char="•"/>
        <a:defRPr lang="sv-SE" sz="1400" kern="1200" dirty="0">
          <a:solidFill>
            <a:srgbClr val="5A5A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7" y="574547"/>
            <a:ext cx="6410285" cy="857250"/>
          </a:xfrm>
          <a:prstGeom prst="rect">
            <a:avLst/>
          </a:prstGeom>
        </p:spPr>
        <p:txBody>
          <a:bodyPr vert="horz" lIns="91430" tIns="45715" rIns="91430" bIns="45715" rtlCol="0" anchor="ctr">
            <a:normAutofit/>
          </a:bodyPr>
          <a:lstStyle/>
          <a:p>
            <a:r>
              <a:rPr lang="sv-SE" dirty="0"/>
              <a:t>RUBRIK OCH TEXT</a:t>
            </a:r>
          </a:p>
        </p:txBody>
      </p:sp>
      <p:sp>
        <p:nvSpPr>
          <p:cNvPr id="3" name="Platshållare för text 2"/>
          <p:cNvSpPr>
            <a:spLocks noGrp="1"/>
          </p:cNvSpPr>
          <p:nvPr>
            <p:ph type="body" idx="1"/>
          </p:nvPr>
        </p:nvSpPr>
        <p:spPr>
          <a:xfrm>
            <a:off x="929106" y="1431798"/>
            <a:ext cx="5783548" cy="2180062"/>
          </a:xfrm>
          <a:prstGeom prst="rect">
            <a:avLst/>
          </a:prstGeom>
        </p:spPr>
        <p:txBody>
          <a:bodyPr vert="horz" lIns="91430" tIns="45715" rIns="91430" bIns="45715"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4"/>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dirty="0"/>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42717236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xStyles>
    <p:titleStyle>
      <a:lvl1pPr algn="l" defTabSz="457148"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59" indent="-142859" algn="l" defTabSz="457148"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20" indent="-204765" algn="l" defTabSz="457148"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154" indent="-122224" algn="l" defTabSz="457148"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300" indent="-182542" algn="l" defTabSz="457148"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5891" indent="-120637" algn="l" defTabSz="457148"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928933"/>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85" r:id="rId3"/>
    <p:sldLayoutId id="2147483682" r:id="rId4"/>
    <p:sldLayoutId id="2147483684" r:id="rId5"/>
    <p:sldLayoutId id="2147483683"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5"/>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1459807110"/>
      </p:ext>
    </p:extLst>
  </p:cSld>
  <p:clrMap bg1="lt1" tx1="dk1" bg2="lt2" tx2="dk2" accent1="accent1" accent2="accent2" accent3="accent3" accent4="accent4" accent5="accent5" accent6="accent6" hlink="hlink" folHlink="folHlink"/>
  <p:sldLayoutIdLst>
    <p:sldLayoutId id="2147483728" r:id="rId1"/>
    <p:sldLayoutId id="2147483708" r:id="rId2"/>
    <p:sldLayoutId id="2147483709" r:id="rId3"/>
    <p:sldLayoutId id="2147483710" r:id="rId4"/>
    <p:sldLayoutId id="2147483711" r:id="rId5"/>
    <p:sldLayoutId id="2147483712"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1"/>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3992893133"/>
      </p:ext>
    </p:extLst>
  </p:cSld>
  <p:clrMap bg1="lt1" tx1="dk1" bg2="lt2" tx2="dk2" accent1="accent1" accent2="accent2" accent3="accent3" accent4="accent4" accent5="accent5" accent6="accent6" hlink="hlink" folHlink="folHlink"/>
  <p:sldLayoutIdLst>
    <p:sldLayoutId id="2147483670" r:id="rId1"/>
    <p:sldLayoutId id="2147483725" r:id="rId2"/>
    <p:sldLayoutId id="2147483671" r:id="rId3"/>
    <p:sldLayoutId id="2147483672" r:id="rId4"/>
    <p:sldLayoutId id="2147483673" r:id="rId5"/>
    <p:sldLayoutId id="2147483674"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4"/>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3377536360"/>
      </p:ext>
    </p:extLst>
  </p:cSld>
  <p:clrMap bg1="lt1" tx1="dk1" bg2="lt2" tx2="dk2" accent1="accent1" accent2="accent2" accent3="accent3" accent4="accent4" accent5="accent5" accent6="accent6" hlink="hlink" folHlink="folHlink"/>
  <p:sldLayoutIdLst>
    <p:sldLayoutId id="2147483702" r:id="rId1"/>
    <p:sldLayoutId id="2147483727" r:id="rId2"/>
    <p:sldLayoutId id="2147483703" r:id="rId3"/>
    <p:sldLayoutId id="2147483704" r:id="rId4"/>
    <p:sldLayoutId id="2147483705" r:id="rId5"/>
    <p:sldLayoutId id="2147483706"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6"/>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512110748"/>
      </p:ext>
    </p:extLst>
  </p:cSld>
  <p:clrMap bg1="lt1" tx1="dk1" bg2="lt2" tx2="dk2" accent1="accent1" accent2="accent2" accent3="accent3" accent4="accent4" accent5="accent5" accent6="accent6" hlink="hlink" folHlink="folHlink"/>
  <p:sldLayoutIdLst>
    <p:sldLayoutId id="2147483714" r:id="rId1"/>
    <p:sldLayoutId id="2147483729" r:id="rId2"/>
    <p:sldLayoutId id="2147483715" r:id="rId3"/>
    <p:sldLayoutId id="2147483716" r:id="rId4"/>
    <p:sldLayoutId id="2147483717" r:id="rId5"/>
    <p:sldLayoutId id="2147483718"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2"/>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871064324"/>
      </p:ext>
    </p:extLst>
  </p:cSld>
  <p:clrMap bg1="lt1" tx1="dk1" bg2="lt2" tx2="dk2" accent1="accent1" accent2="accent2" accent3="accent3" accent4="accent4" accent5="accent5" accent6="accent6" hlink="hlink" folHlink="folHlink"/>
  <p:sldLayoutIdLst>
    <p:sldLayoutId id="2147483690" r:id="rId1"/>
    <p:sldLayoutId id="2147483726" r:id="rId2"/>
    <p:sldLayoutId id="2147483691" r:id="rId3"/>
    <p:sldLayoutId id="2147483692" r:id="rId4"/>
    <p:sldLayoutId id="2147483693" r:id="rId5"/>
    <p:sldLayoutId id="2147483694"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tx2"/>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12200382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53000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molndal.se/omvarld"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B30suFW3qQ0"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DE1253E-46C5-4104-9368-E23C1727C301}"/>
              </a:ext>
            </a:extLst>
          </p:cNvPr>
          <p:cNvSpPr txBox="1"/>
          <p:nvPr/>
        </p:nvSpPr>
        <p:spPr>
          <a:xfrm>
            <a:off x="5088926" y="1275723"/>
            <a:ext cx="4572000" cy="2308324"/>
          </a:xfrm>
          <a:prstGeom prst="rect">
            <a:avLst/>
          </a:prstGeom>
          <a:noFill/>
        </p:spPr>
        <p:txBody>
          <a:bodyPr wrap="square">
            <a:spAutoFit/>
          </a:bodyPr>
          <a:lstStyle/>
          <a:p>
            <a:pPr marL="0" marR="0" lvl="0" indent="0" algn="ctr" defTabSz="457148"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68431"/>
                </a:solidFill>
                <a:effectLst/>
                <a:uLnTx/>
                <a:uFillTx/>
                <a:latin typeface="Arial"/>
                <a:ea typeface="+mn-ea"/>
                <a:cs typeface="+mn-cs"/>
              </a:rPr>
              <a:t>TREND- OCH </a:t>
            </a:r>
          </a:p>
          <a:p>
            <a:pPr marL="0" marR="0" lvl="0" indent="0" algn="ctr" defTabSz="457148"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68431"/>
                </a:solidFill>
                <a:effectLst/>
                <a:uLnTx/>
                <a:uFillTx/>
                <a:latin typeface="Arial"/>
                <a:ea typeface="+mn-ea"/>
                <a:cs typeface="+mn-cs"/>
              </a:rPr>
              <a:t>OMVÄRLDSANALYS i </a:t>
            </a:r>
          </a:p>
          <a:p>
            <a:pPr marL="0" marR="0" lvl="0" indent="0" algn="ctr" defTabSz="457148"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68431"/>
                </a:solidFill>
                <a:effectLst/>
                <a:uLnTx/>
                <a:uFillTx/>
                <a:latin typeface="Arial"/>
                <a:ea typeface="+mn-ea"/>
                <a:cs typeface="+mn-cs"/>
              </a:rPr>
              <a:t>Mölndals stad 2021</a:t>
            </a:r>
          </a:p>
          <a:p>
            <a:pPr marL="0" marR="0" lvl="0" indent="0" algn="ctr" defTabSz="457148" rtl="0" eaLnBrk="1" fontAlgn="auto" latinLnBrk="0" hangingPunct="1">
              <a:lnSpc>
                <a:spcPct val="100000"/>
              </a:lnSpc>
              <a:spcBef>
                <a:spcPts val="0"/>
              </a:spcBef>
              <a:spcAft>
                <a:spcPts val="0"/>
              </a:spcAft>
              <a:buClrTx/>
              <a:buSzTx/>
              <a:buFontTx/>
              <a:buNone/>
              <a:tabLst/>
              <a:defRPr/>
            </a:pPr>
            <a:endParaRPr lang="sv-SE" b="1" dirty="0">
              <a:solidFill>
                <a:srgbClr val="E68431"/>
              </a:solidFill>
              <a:latin typeface="Arial"/>
            </a:endParaRPr>
          </a:p>
          <a:p>
            <a:pPr marL="0" marR="0" lvl="0" indent="0" algn="ctr" defTabSz="457148"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E68431"/>
              </a:solidFill>
              <a:effectLst/>
              <a:uLnTx/>
              <a:uFillTx/>
              <a:latin typeface="Arial"/>
              <a:ea typeface="+mn-ea"/>
              <a:cs typeface="+mn-cs"/>
            </a:endParaRPr>
          </a:p>
          <a:p>
            <a:pPr marL="0" marR="0" lvl="0" indent="0" algn="ctr" defTabSz="457148" rtl="0" eaLnBrk="1" fontAlgn="auto" latinLnBrk="0" hangingPunct="1">
              <a:lnSpc>
                <a:spcPct val="100000"/>
              </a:lnSpc>
              <a:spcBef>
                <a:spcPts val="0"/>
              </a:spcBef>
              <a:spcAft>
                <a:spcPts val="0"/>
              </a:spcAft>
              <a:buClrTx/>
              <a:buSzTx/>
              <a:buFontTx/>
              <a:buNone/>
              <a:tabLst/>
              <a:defRPr/>
            </a:pPr>
            <a:r>
              <a:rPr lang="sv-SE" b="1" dirty="0">
                <a:solidFill>
                  <a:srgbClr val="E68431"/>
                </a:solidFill>
                <a:latin typeface="Arial"/>
              </a:rPr>
              <a:t>WORKSHOP</a:t>
            </a:r>
          </a:p>
          <a:p>
            <a:pPr marL="0" marR="0" lvl="0" indent="0" algn="ctr" defTabSz="457148"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E68431"/>
              </a:solidFill>
              <a:effectLst/>
              <a:uLnTx/>
              <a:uFillTx/>
              <a:latin typeface="Arial"/>
              <a:ea typeface="+mn-ea"/>
              <a:cs typeface="+mn-cs"/>
            </a:endParaRPr>
          </a:p>
          <a:p>
            <a:pPr marL="0" marR="0" lvl="0" indent="0" algn="ctr" defTabSz="457148"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E68431"/>
              </a:solidFill>
              <a:effectLst/>
              <a:uLnTx/>
              <a:uFillTx/>
              <a:latin typeface="Arial"/>
              <a:ea typeface="+mn-ea"/>
              <a:cs typeface="+mn-cs"/>
            </a:endParaRPr>
          </a:p>
        </p:txBody>
      </p:sp>
      <p:pic>
        <p:nvPicPr>
          <p:cNvPr id="3" name="Bildobjekt 2" descr="En bild som visar karta&#10;&#10;Automatiskt genererad beskrivning">
            <a:extLst>
              <a:ext uri="{FF2B5EF4-FFF2-40B4-BE49-F238E27FC236}">
                <a16:creationId xmlns:a16="http://schemas.microsoft.com/office/drawing/2014/main" id="{7EF1D861-504E-4CCE-8D68-9E64BCE18CC0}"/>
              </a:ext>
            </a:extLst>
          </p:cNvPr>
          <p:cNvPicPr>
            <a:picLocks noChangeAspect="1"/>
          </p:cNvPicPr>
          <p:nvPr/>
        </p:nvPicPr>
        <p:blipFill>
          <a:blip r:embed="rId3"/>
          <a:stretch>
            <a:fillRect/>
          </a:stretch>
        </p:blipFill>
        <p:spPr>
          <a:xfrm>
            <a:off x="122343" y="467566"/>
            <a:ext cx="5953415" cy="4483125"/>
          </a:xfrm>
          <a:prstGeom prst="rect">
            <a:avLst/>
          </a:prstGeom>
        </p:spPr>
      </p:pic>
    </p:spTree>
    <p:extLst>
      <p:ext uri="{BB962C8B-B14F-4D97-AF65-F5344CB8AC3E}">
        <p14:creationId xmlns:p14="http://schemas.microsoft.com/office/powerpoint/2010/main" val="187112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C0279-DFC6-4AAA-AF95-AE93CA0AE5E2}"/>
              </a:ext>
            </a:extLst>
          </p:cNvPr>
          <p:cNvSpPr>
            <a:spLocks noGrp="1"/>
          </p:cNvSpPr>
          <p:nvPr>
            <p:ph type="title"/>
          </p:nvPr>
        </p:nvSpPr>
        <p:spPr>
          <a:xfrm>
            <a:off x="481427" y="316692"/>
            <a:ext cx="6410285" cy="857250"/>
          </a:xfrm>
        </p:spPr>
        <p:txBody>
          <a:bodyPr>
            <a:normAutofit/>
          </a:bodyPr>
          <a:lstStyle/>
          <a:p>
            <a:r>
              <a:rPr lang="sv-SE" sz="2800" dirty="0">
                <a:latin typeface="+mj-lt"/>
              </a:rPr>
              <a:t>DAGS FÖR WORKSHOP</a:t>
            </a:r>
          </a:p>
        </p:txBody>
      </p:sp>
      <p:sp>
        <p:nvSpPr>
          <p:cNvPr id="3" name="Platshållare för text 2">
            <a:extLst>
              <a:ext uri="{FF2B5EF4-FFF2-40B4-BE49-F238E27FC236}">
                <a16:creationId xmlns:a16="http://schemas.microsoft.com/office/drawing/2014/main" id="{A728745D-CDA1-4ED8-AEFD-F4DD741ABA89}"/>
              </a:ext>
            </a:extLst>
          </p:cNvPr>
          <p:cNvSpPr>
            <a:spLocks noGrp="1"/>
          </p:cNvSpPr>
          <p:nvPr>
            <p:ph type="body" sz="quarter" idx="10"/>
          </p:nvPr>
        </p:nvSpPr>
        <p:spPr>
          <a:xfrm>
            <a:off x="481427" y="1256166"/>
            <a:ext cx="6962982" cy="3567586"/>
          </a:xfrm>
        </p:spPr>
        <p:txBody>
          <a:bodyPr>
            <a:normAutofit fontScale="32500" lnSpcReduction="20000"/>
          </a:bodyPr>
          <a:lstStyle/>
          <a:p>
            <a:r>
              <a:rPr lang="sv-SE" sz="4300" b="1" dirty="0">
                <a:latin typeface="+mj-lt"/>
              </a:rPr>
              <a:t>Arbetsgången steg för steg: </a:t>
            </a:r>
          </a:p>
          <a:p>
            <a:endParaRPr lang="sv-SE" sz="4300" dirty="0">
              <a:latin typeface="+mj-lt"/>
            </a:endParaRPr>
          </a:p>
          <a:p>
            <a:pPr marL="342900" lvl="0" indent="-342900">
              <a:lnSpc>
                <a:spcPct val="115000"/>
              </a:lnSpc>
              <a:spcAft>
                <a:spcPts val="1200"/>
              </a:spcAft>
              <a:buFont typeface="+mj-lt"/>
              <a:buAutoNum type="arabicPeriod"/>
            </a:pPr>
            <a:r>
              <a:rPr lang="sv-SE" sz="4300" dirty="0">
                <a:effectLst/>
                <a:latin typeface="+mj-lt"/>
                <a:ea typeface="Calibri" panose="020F0502020204030204" pitchFamily="34" charset="0"/>
                <a:cs typeface="Times New Roman" panose="02020603050405020304" pitchFamily="18" charset="0"/>
              </a:rPr>
              <a:t>Inled med att gå igenom </a:t>
            </a:r>
            <a:r>
              <a:rPr lang="sv-SE" sz="4300" dirty="0" err="1">
                <a:effectLst/>
                <a:latin typeface="+mj-lt"/>
                <a:ea typeface="Calibri" panose="020F0502020204030204" pitchFamily="34" charset="0"/>
                <a:cs typeface="Times New Roman" panose="02020603050405020304" pitchFamily="18" charset="0"/>
              </a:rPr>
              <a:t>power</a:t>
            </a:r>
            <a:r>
              <a:rPr lang="sv-SE" sz="4300" dirty="0">
                <a:effectLst/>
                <a:latin typeface="+mj-lt"/>
                <a:ea typeface="Calibri" panose="020F0502020204030204" pitchFamily="34" charset="0"/>
                <a:cs typeface="Times New Roman" panose="02020603050405020304" pitchFamily="18" charset="0"/>
              </a:rPr>
              <a:t>-</a:t>
            </a:r>
            <a:r>
              <a:rPr lang="sv-SE" sz="4300" dirty="0" err="1">
                <a:effectLst/>
                <a:latin typeface="+mj-lt"/>
                <a:ea typeface="Calibri" panose="020F0502020204030204" pitchFamily="34" charset="0"/>
                <a:cs typeface="Times New Roman" panose="02020603050405020304" pitchFamily="18" charset="0"/>
              </a:rPr>
              <a:t>point</a:t>
            </a:r>
            <a:r>
              <a:rPr lang="sv-SE" sz="4300" dirty="0">
                <a:effectLst/>
                <a:latin typeface="+mj-lt"/>
                <a:ea typeface="Calibri" panose="020F0502020204030204" pitchFamily="34" charset="0"/>
                <a:cs typeface="Times New Roman" panose="02020603050405020304" pitchFamily="18" charset="0"/>
              </a:rPr>
              <a:t>-presentationen </a:t>
            </a:r>
          </a:p>
          <a:p>
            <a:pPr marL="342900" lvl="0" indent="-342900">
              <a:lnSpc>
                <a:spcPct val="115000"/>
              </a:lnSpc>
              <a:spcAft>
                <a:spcPts val="1200"/>
              </a:spcAft>
              <a:buFont typeface="+mj-lt"/>
              <a:buAutoNum type="arabicPeriod"/>
            </a:pPr>
            <a:r>
              <a:rPr lang="sv-SE" sz="4300" dirty="0">
                <a:effectLst/>
                <a:latin typeface="+mj-lt"/>
                <a:ea typeface="Calibri" panose="020F0502020204030204" pitchFamily="34" charset="0"/>
                <a:cs typeface="Times New Roman" panose="02020603050405020304" pitchFamily="18" charset="0"/>
              </a:rPr>
              <a:t>Se filmen från SKR om trenderna</a:t>
            </a:r>
          </a:p>
          <a:p>
            <a:pPr marL="342900" lvl="0" indent="-342900">
              <a:lnSpc>
                <a:spcPct val="115000"/>
              </a:lnSpc>
              <a:spcAft>
                <a:spcPts val="1200"/>
              </a:spcAft>
              <a:buFont typeface="+mj-lt"/>
              <a:buAutoNum type="arabicPeriod"/>
            </a:pPr>
            <a:r>
              <a:rPr lang="sv-SE" sz="4300" dirty="0">
                <a:effectLst/>
                <a:latin typeface="+mj-lt"/>
                <a:ea typeface="Calibri" panose="020F0502020204030204" pitchFamily="34" charset="0"/>
                <a:cs typeface="Times New Roman" panose="02020603050405020304" pitchFamily="18" charset="0"/>
              </a:rPr>
              <a:t>Förse deltagarna med arbetsmaterial och gröna och röda pluppar. </a:t>
            </a:r>
          </a:p>
          <a:p>
            <a:pPr marL="342900" lvl="0" indent="-342900">
              <a:lnSpc>
                <a:spcPct val="115000"/>
              </a:lnSpc>
              <a:spcAft>
                <a:spcPts val="1200"/>
              </a:spcAft>
              <a:buFont typeface="+mj-lt"/>
              <a:buAutoNum type="arabicPeriod"/>
            </a:pPr>
            <a:r>
              <a:rPr lang="sv-SE" sz="4300" dirty="0">
                <a:effectLst/>
                <a:latin typeface="+mj-lt"/>
                <a:ea typeface="Calibri" panose="020F0502020204030204" pitchFamily="34" charset="0"/>
                <a:cs typeface="Times New Roman" panose="02020603050405020304" pitchFamily="18" charset="0"/>
              </a:rPr>
              <a:t>Var så goda att börja </a:t>
            </a:r>
            <a:r>
              <a:rPr lang="sv-SE" sz="4300" dirty="0">
                <a:latin typeface="+mj-lt"/>
                <a:ea typeface="Calibri" panose="020F0502020204030204" pitchFamily="34" charset="0"/>
                <a:cs typeface="Times New Roman" panose="02020603050405020304" pitchFamily="18" charset="0"/>
                <a:sym typeface="Wingdings" panose="05000000000000000000" pitchFamily="2" charset="2"/>
              </a:rPr>
              <a:t></a:t>
            </a:r>
            <a:r>
              <a:rPr lang="sv-SE" sz="4300" dirty="0">
                <a:effectLst/>
                <a:latin typeface="+mj-lt"/>
                <a:ea typeface="Calibri" panose="020F0502020204030204" pitchFamily="34" charset="0"/>
                <a:cs typeface="Times New Roman" panose="02020603050405020304" pitchFamily="18" charset="0"/>
              </a:rPr>
              <a:t> Arbeta igenom arbetsmaterialet steg för steg (steg 1-4 eller steg 1-5)</a:t>
            </a:r>
          </a:p>
          <a:p>
            <a:pPr marL="342900" lvl="0" indent="-342900">
              <a:lnSpc>
                <a:spcPct val="115000"/>
              </a:lnSpc>
              <a:spcAft>
                <a:spcPts val="1200"/>
              </a:spcAft>
              <a:buFont typeface="+mj-lt"/>
              <a:buAutoNum type="arabicPeriod"/>
            </a:pPr>
            <a:r>
              <a:rPr lang="sv-SE" sz="4300" dirty="0">
                <a:effectLst/>
                <a:latin typeface="+mj-lt"/>
                <a:ea typeface="Calibri" panose="020F0502020204030204" pitchFamily="34" charset="0"/>
                <a:cs typeface="Times New Roman" panose="02020603050405020304" pitchFamily="18" charset="0"/>
              </a:rPr>
              <a:t>Återsamlas för att höra vad alla grupperna har kommit fram till.</a:t>
            </a:r>
          </a:p>
          <a:p>
            <a:pPr marL="342900" lvl="0" indent="-342900">
              <a:lnSpc>
                <a:spcPct val="115000"/>
              </a:lnSpc>
              <a:spcAft>
                <a:spcPts val="1200"/>
              </a:spcAft>
              <a:buFont typeface="+mj-lt"/>
              <a:buAutoNum type="arabicPeriod"/>
            </a:pPr>
            <a:r>
              <a:rPr lang="sv-SE" sz="4300" dirty="0">
                <a:latin typeface="+mj-lt"/>
                <a:ea typeface="Calibri" panose="020F0502020204030204" pitchFamily="34" charset="0"/>
                <a:cs typeface="Times New Roman" panose="02020603050405020304" pitchFamily="18" charset="0"/>
              </a:rPr>
              <a:t>G</a:t>
            </a:r>
            <a:r>
              <a:rPr lang="sv-SE" sz="4300" dirty="0">
                <a:effectLst/>
                <a:latin typeface="+mj-lt"/>
                <a:ea typeface="Calibri" panose="020F0502020204030204" pitchFamily="34" charset="0"/>
                <a:cs typeface="Times New Roman" panose="02020603050405020304" pitchFamily="18" charset="0"/>
              </a:rPr>
              <a:t>emensam reflektion och analys: ”Vilka är våra viktigaste vägval inför framtiden? </a:t>
            </a:r>
          </a:p>
          <a:p>
            <a:endParaRPr lang="sv-SE" dirty="0">
              <a:latin typeface="+mj-lt"/>
            </a:endParaRPr>
          </a:p>
        </p:txBody>
      </p:sp>
      <p:pic>
        <p:nvPicPr>
          <p:cNvPr id="5" name="Bildobjekt 4">
            <a:extLst>
              <a:ext uri="{FF2B5EF4-FFF2-40B4-BE49-F238E27FC236}">
                <a16:creationId xmlns:a16="http://schemas.microsoft.com/office/drawing/2014/main" id="{0DCB4E50-8623-4824-9723-D63AA0FB03B4}"/>
              </a:ext>
            </a:extLst>
          </p:cNvPr>
          <p:cNvPicPr>
            <a:picLocks noChangeAspect="1"/>
          </p:cNvPicPr>
          <p:nvPr/>
        </p:nvPicPr>
        <p:blipFill>
          <a:blip r:embed="rId3"/>
          <a:stretch>
            <a:fillRect/>
          </a:stretch>
        </p:blipFill>
        <p:spPr>
          <a:xfrm>
            <a:off x="5449455" y="12306"/>
            <a:ext cx="3414219" cy="2571750"/>
          </a:xfrm>
          <a:prstGeom prst="rect">
            <a:avLst/>
          </a:prstGeom>
        </p:spPr>
      </p:pic>
    </p:spTree>
    <p:extLst>
      <p:ext uri="{BB962C8B-B14F-4D97-AF65-F5344CB8AC3E}">
        <p14:creationId xmlns:p14="http://schemas.microsoft.com/office/powerpoint/2010/main" val="178315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36207D-DE11-4782-BA80-A5A185DECCD9}"/>
              </a:ext>
            </a:extLst>
          </p:cNvPr>
          <p:cNvSpPr>
            <a:spLocks noGrp="1"/>
          </p:cNvSpPr>
          <p:nvPr>
            <p:ph type="title"/>
          </p:nvPr>
        </p:nvSpPr>
        <p:spPr>
          <a:xfrm>
            <a:off x="464344" y="86551"/>
            <a:ext cx="6410285" cy="935300"/>
          </a:xfrm>
        </p:spPr>
        <p:txBody>
          <a:bodyPr>
            <a:noAutofit/>
          </a:bodyPr>
          <a:lstStyle/>
          <a:p>
            <a:r>
              <a:rPr lang="sv-SE" sz="2400" dirty="0">
                <a:latin typeface="+mj-lt"/>
              </a:rPr>
              <a:t>WORKSHOP – SÅ HÄR GÅR DET TILL</a:t>
            </a:r>
          </a:p>
        </p:txBody>
      </p:sp>
      <p:sp>
        <p:nvSpPr>
          <p:cNvPr id="3" name="Platshållare för text 2">
            <a:extLst>
              <a:ext uri="{FF2B5EF4-FFF2-40B4-BE49-F238E27FC236}">
                <a16:creationId xmlns:a16="http://schemas.microsoft.com/office/drawing/2014/main" id="{8329178A-86C2-4EE4-8964-9DEC362CFEE5}"/>
              </a:ext>
            </a:extLst>
          </p:cNvPr>
          <p:cNvSpPr>
            <a:spLocks noGrp="1"/>
          </p:cNvSpPr>
          <p:nvPr>
            <p:ph type="body" sz="quarter" idx="10"/>
          </p:nvPr>
        </p:nvSpPr>
        <p:spPr>
          <a:xfrm>
            <a:off x="464344" y="992885"/>
            <a:ext cx="8215312" cy="3422097"/>
          </a:xfrm>
        </p:spPr>
        <p:txBody>
          <a:bodyPr numCol="2" spcCol="252000">
            <a:normAutofit fontScale="92500" lnSpcReduction="20000"/>
          </a:bodyPr>
          <a:lstStyle/>
          <a:p>
            <a:pPr marL="172719" indent="-172719">
              <a:buFont typeface="Arial" charset="0"/>
              <a:buChar char="•"/>
            </a:pPr>
            <a:endParaRPr lang="sv-SE" sz="1400" baseline="0" dirty="0"/>
          </a:p>
          <a:p>
            <a:pPr marL="172719" marR="0" lvl="0" indent="-172719" algn="l" defTabSz="457200" rtl="0" eaLnBrk="1" fontAlgn="auto" latinLnBrk="0" hangingPunct="1">
              <a:lnSpc>
                <a:spcPct val="100000"/>
              </a:lnSpc>
              <a:spcBef>
                <a:spcPts val="0"/>
              </a:spcBef>
              <a:spcAft>
                <a:spcPts val="0"/>
              </a:spcAft>
              <a:buClrTx/>
              <a:buSzTx/>
              <a:buFont typeface="Arial" charset="0"/>
              <a:buChar char="•"/>
              <a:tabLst/>
              <a:defRPr/>
            </a:pPr>
            <a:r>
              <a:rPr lang="sv-SE" sz="1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Fråga 1: Vilka konsekvenser har trenden för er verksamhet?</a:t>
            </a:r>
          </a:p>
          <a:p>
            <a:pPr marL="629919" marR="0" lvl="1" indent="-172719" algn="l" defTabSz="457200" rtl="0" eaLnBrk="1" fontAlgn="auto" latinLnBrk="0" hangingPunct="1">
              <a:lnSpc>
                <a:spcPct val="100000"/>
              </a:lnSpc>
              <a:spcBef>
                <a:spcPts val="0"/>
              </a:spcBef>
              <a:spcAft>
                <a:spcPts val="0"/>
              </a:spcAft>
              <a:buClrTx/>
              <a:buSzTx/>
              <a:buFont typeface="Arial" charset="0"/>
              <a:buChar char="•"/>
              <a:tabLst/>
              <a:defRP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Identifiera konsekvenser av trenderna för er verksamhet. </a:t>
            </a:r>
          </a:p>
          <a:p>
            <a:pPr marL="457200" marR="0" lvl="1" algn="l" defTabSz="457200" rtl="0" eaLnBrk="1" fontAlgn="auto" latinLnBrk="0" hangingPunct="1">
              <a:lnSpc>
                <a:spcPct val="100000"/>
              </a:lnSpc>
              <a:spcBef>
                <a:spcPts val="0"/>
              </a:spcBef>
              <a:spcAft>
                <a:spcPts val="0"/>
              </a:spcAft>
              <a:buClrTx/>
              <a:buSzTx/>
              <a:tabLst/>
              <a:defRPr/>
            </a:pPr>
            <a:endParaRPr lang="sv-SE" sz="1400" baseline="0" dirty="0"/>
          </a:p>
          <a:p>
            <a:pPr marL="172719" indent="-172719">
              <a:buFont typeface="Arial" charset="0"/>
              <a:buChar char="•"/>
            </a:pPr>
            <a:r>
              <a:rPr lang="sv-SE" sz="1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Fråga 2: Värdera konsekvenserna</a:t>
            </a:r>
          </a:p>
          <a:p>
            <a:pPr marL="629919" lvl="1" indent="-172719">
              <a:buFont typeface="Arial" charset="0"/>
              <a:buChar cha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Välj ut intressanta konsekvenser från fråga 1. </a:t>
            </a:r>
          </a:p>
          <a:p>
            <a:pPr marL="629919" lvl="1" indent="-172719">
              <a:buFont typeface="Arial" charset="0"/>
              <a:buChar char="•"/>
            </a:pPr>
            <a:r>
              <a:rPr lang="sv-S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Fundera på hur hög sannolikheten är för att den kommer att påverka er verksamhet? Hur stor betydelse kommer den att ha för verksamheten? </a:t>
            </a:r>
            <a:endParaRPr lang="sv-SE"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2719" indent="-172719">
              <a:buFont typeface="Arial" charset="0"/>
              <a:buChar char="•"/>
            </a:pPr>
            <a:endParaRPr lang="sv-SE" sz="1400" b="1" baseline="0" dirty="0">
              <a:solidFill>
                <a:srgbClr val="E36C0A"/>
              </a:solidFill>
              <a:effectLst/>
              <a:latin typeface="Calibri" panose="020F0502020204030204" pitchFamily="34" charset="0"/>
              <a:cs typeface="Times New Roman" panose="02020603050405020304" pitchFamily="18" charset="0"/>
            </a:endParaRPr>
          </a:p>
          <a:p>
            <a:pPr marL="172719" indent="-172719">
              <a:buFont typeface="Arial" charset="0"/>
              <a:buChar char="•"/>
            </a:pPr>
            <a:r>
              <a:rPr lang="sv-SE" sz="1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Fråga 3: Hur kan vi hantera dessa konsekvenser? </a:t>
            </a:r>
          </a:p>
          <a:p>
            <a:pPr marL="172719" indent="-172719">
              <a:buFont typeface="Arial" charset="0"/>
              <a:buChar char="•"/>
            </a:pPr>
            <a:r>
              <a:rPr lang="sv-SE"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Välj ut några av de konsekvenser ni har bedömt som både viktiga och sannolika. </a:t>
            </a:r>
            <a:endParaRPr lang="sv-SE" sz="1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endParaRPr>
          </a:p>
          <a:p>
            <a:pPr marL="629919" lvl="1" indent="-172719">
              <a:buFont typeface="Arial" charset="0"/>
              <a:buChar cha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Prioritera konsekvenserna sinsemellan efter hur stor påverkan de har på verksamheterna</a:t>
            </a:r>
          </a:p>
          <a:p>
            <a:pPr marL="629919" lvl="1" indent="-172719">
              <a:buFont typeface="Arial" charset="0"/>
              <a:buChar cha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Bestäm om de utgör ett hot eller en möjlighet</a:t>
            </a:r>
          </a:p>
          <a:p>
            <a:pPr marL="629919" lvl="1" indent="-172719">
              <a:buFont typeface="Arial" charset="0"/>
              <a:buChar cha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Fastställ inom vilken tidshorisont den påverkar verksamheten. Hur snabbt måste vi agera?</a:t>
            </a:r>
          </a:p>
          <a:p>
            <a:pPr marL="629919" lvl="1" indent="-172719">
              <a:buFont typeface="Arial" charset="0"/>
              <a:buChar cha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Hur behöver vi agera?</a:t>
            </a:r>
          </a:p>
          <a:p>
            <a:pPr marL="629919" lvl="1" indent="-172719">
              <a:buFont typeface="Arial" charset="0"/>
              <a:buChar cha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Vilka resurser krävs för att möta trenden på ett önskvärt sätt?</a:t>
            </a:r>
          </a:p>
          <a:p>
            <a:pPr marL="629919" lvl="1" indent="-172719">
              <a:buFont typeface="Arial" charset="0"/>
              <a:buChar cha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Övriga kommentarer</a:t>
            </a:r>
            <a:endParaRPr lang="sv-SE"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charset="0"/>
              <a:buNone/>
            </a:pPr>
            <a:endParaRPr lang="sv-SE" sz="1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endParaRPr>
          </a:p>
          <a:p>
            <a:pPr marL="172719" indent="-172719">
              <a:buFont typeface="Arial" charset="0"/>
              <a:buChar char="•"/>
            </a:pPr>
            <a:r>
              <a:rPr lang="sv-SE" sz="1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Fråga 4: Vilka av konsekvenserna tar vi med oss till vår kommande planering?</a:t>
            </a:r>
          </a:p>
          <a:p>
            <a:pPr marL="629919" marR="0" lvl="1" indent="-172719" algn="l" defTabSz="457200" rtl="0" eaLnBrk="1" fontAlgn="auto" latinLnBrk="0" hangingPunct="1">
              <a:lnSpc>
                <a:spcPct val="100000"/>
              </a:lnSpc>
              <a:spcBef>
                <a:spcPts val="0"/>
              </a:spcBef>
              <a:spcAft>
                <a:spcPts val="0"/>
              </a:spcAft>
              <a:buClrTx/>
              <a:buSzTx/>
              <a:buFont typeface="Arial" charset="0"/>
              <a:buChar char="•"/>
              <a:tabLst/>
              <a:defRP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Hur ska vi arbeta vidare med konsekvensen?</a:t>
            </a:r>
          </a:p>
          <a:p>
            <a:pPr marL="629919" marR="0" lvl="1" indent="-172719" algn="l" defTabSz="457200" rtl="0" eaLnBrk="1" fontAlgn="auto" latinLnBrk="0" hangingPunct="1">
              <a:lnSpc>
                <a:spcPct val="100000"/>
              </a:lnSpc>
              <a:spcBef>
                <a:spcPts val="0"/>
              </a:spcBef>
              <a:spcAft>
                <a:spcPts val="0"/>
              </a:spcAft>
              <a:buClrTx/>
              <a:buSzTx/>
              <a:buFont typeface="Arial" charset="0"/>
              <a:buChar char="•"/>
              <a:tabLst/>
              <a:defRP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Vem är ansvarig?</a:t>
            </a:r>
          </a:p>
          <a:p>
            <a:pPr marL="629919" marR="0" lvl="1" indent="-172719" algn="l" defTabSz="457200" rtl="0" eaLnBrk="1" fontAlgn="auto" latinLnBrk="0" hangingPunct="1">
              <a:lnSpc>
                <a:spcPct val="100000"/>
              </a:lnSpc>
              <a:spcBef>
                <a:spcPts val="0"/>
              </a:spcBef>
              <a:spcAft>
                <a:spcPts val="0"/>
              </a:spcAft>
              <a:buClrTx/>
              <a:buSzTx/>
              <a:buFont typeface="Arial" charset="0"/>
              <a:buChar char="•"/>
              <a:tabLst/>
              <a:defRPr/>
            </a:pPr>
            <a:r>
              <a:rPr lang="sv-SE"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När ska det vara klart? </a:t>
            </a:r>
            <a:endParaRPr lang="sv-SE" sz="1400" b="0" dirty="0">
              <a:effectLst/>
              <a:latin typeface="Calibri" panose="020F0502020204030204" pitchFamily="34" charset="0"/>
              <a:ea typeface="Calibri" panose="020F0502020204030204" pitchFamily="34" charset="0"/>
              <a:cs typeface="Times New Roman" panose="02020603050405020304" pitchFamily="18" charset="0"/>
            </a:endParaRPr>
          </a:p>
          <a:p>
            <a:pPr marL="172719" indent="-172719">
              <a:buFont typeface="Arial" charset="0"/>
              <a:buChar char="•"/>
            </a:pPr>
            <a:endParaRPr lang="sv-SE" sz="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600" baseline="0" dirty="0"/>
              <a:t> </a:t>
            </a:r>
          </a:p>
          <a:p>
            <a:pPr marL="0" indent="0">
              <a:buFont typeface="Arial" charset="0"/>
              <a:buNone/>
            </a:pPr>
            <a:endParaRPr lang="sv-SE" sz="600" baseline="0" dirty="0"/>
          </a:p>
          <a:p>
            <a:pPr marL="0" indent="0">
              <a:buFont typeface="Arial" charset="0"/>
              <a:buNone/>
            </a:pPr>
            <a:endParaRPr lang="sv-SE" sz="600" baseline="0" dirty="0"/>
          </a:p>
          <a:p>
            <a:pPr marL="172719" indent="-172719">
              <a:buFont typeface="Arial" charset="0"/>
              <a:buChar char="•"/>
            </a:pPr>
            <a:endParaRPr lang="sv-SE" sz="600" baseline="0" dirty="0"/>
          </a:p>
          <a:p>
            <a:pPr marL="0" indent="0">
              <a:buFont typeface="Arial" charset="0"/>
              <a:buNone/>
            </a:pPr>
            <a:endParaRPr lang="sv-SE" sz="600" baseline="0" dirty="0"/>
          </a:p>
          <a:p>
            <a:pPr marL="172719" indent="-172719">
              <a:buFont typeface="Arial" charset="0"/>
              <a:buChar char="•"/>
            </a:pPr>
            <a:endParaRPr lang="sv-SE" sz="600" baseline="0" dirty="0"/>
          </a:p>
          <a:p>
            <a:pPr marL="172719" indent="-172719">
              <a:buFont typeface="Arial" charset="0"/>
              <a:buChar char="•"/>
            </a:pPr>
            <a:endParaRPr lang="sv-SE" sz="600" dirty="0"/>
          </a:p>
          <a:p>
            <a:pPr marL="172719" indent="-172719">
              <a:buFont typeface="Arial" charset="0"/>
              <a:buChar char="•"/>
            </a:pPr>
            <a:endParaRPr lang="sv-SE" sz="600" baseline="0" dirty="0"/>
          </a:p>
          <a:p>
            <a:endParaRPr lang="sv-SE" sz="600" dirty="0"/>
          </a:p>
        </p:txBody>
      </p:sp>
    </p:spTree>
    <p:extLst>
      <p:ext uri="{BB962C8B-B14F-4D97-AF65-F5344CB8AC3E}">
        <p14:creationId xmlns:p14="http://schemas.microsoft.com/office/powerpoint/2010/main" val="71372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38857" y="342354"/>
            <a:ext cx="6410285" cy="857250"/>
          </a:xfrm>
        </p:spPr>
        <p:txBody>
          <a:bodyPr>
            <a:normAutofit/>
          </a:bodyPr>
          <a:lstStyle/>
          <a:p>
            <a:r>
              <a:rPr lang="sv-SE" sz="3200" dirty="0">
                <a:latin typeface="+mj-lt"/>
              </a:rPr>
              <a:t>INNEHÅLL</a:t>
            </a:r>
          </a:p>
        </p:txBody>
      </p:sp>
      <p:sp>
        <p:nvSpPr>
          <p:cNvPr id="3" name="Platshållare för text 2"/>
          <p:cNvSpPr>
            <a:spLocks noGrp="1"/>
          </p:cNvSpPr>
          <p:nvPr>
            <p:ph type="body" sz="quarter" idx="10"/>
          </p:nvPr>
        </p:nvSpPr>
        <p:spPr>
          <a:xfrm>
            <a:off x="5520566" y="1354137"/>
            <a:ext cx="3623434" cy="2435225"/>
          </a:xfrm>
        </p:spPr>
        <p:txBody>
          <a:bodyPr>
            <a:normAutofit/>
          </a:bodyPr>
          <a:lstStyle/>
          <a:p>
            <a:pPr marL="342900" indent="-342900">
              <a:buFont typeface="Arial" panose="020B0604020202020204" pitchFamily="34" charset="0"/>
              <a:buChar char="•"/>
            </a:pPr>
            <a:r>
              <a:rPr lang="sv-SE" dirty="0">
                <a:latin typeface="+mn-lt"/>
              </a:rPr>
              <a:t>Syfte, vad ska vi göra idag?</a:t>
            </a:r>
          </a:p>
          <a:p>
            <a:pPr marL="342900" indent="-342900">
              <a:buFont typeface="Arial" panose="020B0604020202020204" pitchFamily="34" charset="0"/>
              <a:buChar char="•"/>
            </a:pPr>
            <a:r>
              <a:rPr lang="sv-SE" dirty="0">
                <a:latin typeface="+mn-lt"/>
              </a:rPr>
              <a:t>Vad är en trend- och omvärldsanalys?</a:t>
            </a:r>
          </a:p>
          <a:p>
            <a:pPr marL="342900" indent="-342900">
              <a:buFont typeface="Arial" panose="020B0604020202020204" pitchFamily="34" charset="0"/>
              <a:buChar char="•"/>
            </a:pPr>
            <a:r>
              <a:rPr lang="sv-SE" dirty="0">
                <a:latin typeface="+mn-lt"/>
              </a:rPr>
              <a:t>Megatrender och trender</a:t>
            </a:r>
          </a:p>
          <a:p>
            <a:pPr marL="342900" indent="-342900">
              <a:buFont typeface="Arial" panose="020B0604020202020204" pitchFamily="34" charset="0"/>
              <a:buChar char="•"/>
            </a:pPr>
            <a:r>
              <a:rPr lang="sv-SE" dirty="0">
                <a:latin typeface="+mn-lt"/>
              </a:rPr>
              <a:t>Dags för workshop!</a:t>
            </a:r>
          </a:p>
          <a:p>
            <a:endParaRPr lang="sv-SE" dirty="0">
              <a:latin typeface="+mn-lt"/>
            </a:endParaRPr>
          </a:p>
        </p:txBody>
      </p:sp>
      <p:pic>
        <p:nvPicPr>
          <p:cNvPr id="6" name="Bildobjekt 5">
            <a:extLst>
              <a:ext uri="{FF2B5EF4-FFF2-40B4-BE49-F238E27FC236}">
                <a16:creationId xmlns:a16="http://schemas.microsoft.com/office/drawing/2014/main" id="{AC5314D7-F12F-406C-8244-58F9E243F6A7}"/>
              </a:ext>
            </a:extLst>
          </p:cNvPr>
          <p:cNvPicPr>
            <a:picLocks noChangeAspect="1"/>
          </p:cNvPicPr>
          <p:nvPr/>
        </p:nvPicPr>
        <p:blipFill>
          <a:blip r:embed="rId3"/>
          <a:stretch>
            <a:fillRect/>
          </a:stretch>
        </p:blipFill>
        <p:spPr>
          <a:xfrm>
            <a:off x="147783" y="443346"/>
            <a:ext cx="5015045" cy="3777567"/>
          </a:xfrm>
          <a:prstGeom prst="rect">
            <a:avLst/>
          </a:prstGeom>
        </p:spPr>
      </p:pic>
    </p:spTree>
    <p:extLst>
      <p:ext uri="{BB962C8B-B14F-4D97-AF65-F5344CB8AC3E}">
        <p14:creationId xmlns:p14="http://schemas.microsoft.com/office/powerpoint/2010/main" val="821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C34A5A-0330-4211-82B0-9A2D15399540}"/>
              </a:ext>
            </a:extLst>
          </p:cNvPr>
          <p:cNvSpPr>
            <a:spLocks noGrp="1"/>
          </p:cNvSpPr>
          <p:nvPr>
            <p:ph type="title"/>
          </p:nvPr>
        </p:nvSpPr>
        <p:spPr>
          <a:xfrm>
            <a:off x="1045647" y="574547"/>
            <a:ext cx="6410285" cy="857250"/>
          </a:xfrm>
        </p:spPr>
        <p:txBody>
          <a:bodyPr>
            <a:noAutofit/>
          </a:bodyPr>
          <a:lstStyle/>
          <a:p>
            <a:r>
              <a:rPr lang="sv-SE" sz="2800" dirty="0">
                <a:latin typeface="+mj-lt"/>
              </a:rPr>
              <a:t>SYFTE, VAD SKA VI GÖRA IDAG?</a:t>
            </a:r>
            <a:br>
              <a:rPr lang="sv-SE" sz="5400" dirty="0">
                <a:latin typeface="+mj-lt"/>
              </a:rPr>
            </a:br>
            <a:endParaRPr lang="sv-SE" sz="3200" dirty="0">
              <a:latin typeface="+mj-lt"/>
            </a:endParaRPr>
          </a:p>
        </p:txBody>
      </p:sp>
      <p:sp>
        <p:nvSpPr>
          <p:cNvPr id="3" name="Platshållare för text 2">
            <a:extLst>
              <a:ext uri="{FF2B5EF4-FFF2-40B4-BE49-F238E27FC236}">
                <a16:creationId xmlns:a16="http://schemas.microsoft.com/office/drawing/2014/main" id="{12DA2C36-0ADA-49A7-833B-4C398BC0F7FD}"/>
              </a:ext>
            </a:extLst>
          </p:cNvPr>
          <p:cNvSpPr>
            <a:spLocks noGrp="1"/>
          </p:cNvSpPr>
          <p:nvPr>
            <p:ph type="body" sz="quarter" idx="10"/>
          </p:nvPr>
        </p:nvSpPr>
        <p:spPr>
          <a:xfrm>
            <a:off x="928688" y="1315256"/>
            <a:ext cx="6969218" cy="2862297"/>
          </a:xfrm>
        </p:spPr>
        <p:txBody>
          <a:bodyPr>
            <a:normAutofit lnSpcReduction="10000"/>
          </a:bodyPr>
          <a:lstStyle/>
          <a:p>
            <a:pPr marL="342900" indent="-342900">
              <a:buFontTx/>
              <a:buChar char="-"/>
            </a:pPr>
            <a:r>
              <a:rPr lang="sv-SE" dirty="0">
                <a:solidFill>
                  <a:schemeClr val="tx1"/>
                </a:solidFill>
                <a:latin typeface="+mj-lt"/>
                <a:ea typeface="Roboto" panose="02000000000000000000" pitchFamily="2" charset="0"/>
                <a:cs typeface="Roboto" panose="02000000000000000000" pitchFamily="2" charset="0"/>
              </a:rPr>
              <a:t>Få en tydligare bild av vilka trender vi ser som påverkar kommunal verksamhet med sikte på 2030.</a:t>
            </a:r>
          </a:p>
          <a:p>
            <a:endParaRPr lang="sv-SE" dirty="0">
              <a:solidFill>
                <a:schemeClr val="tx1"/>
              </a:solidFill>
              <a:latin typeface="+mj-lt"/>
              <a:ea typeface="Roboto" panose="02000000000000000000" pitchFamily="2" charset="0"/>
              <a:cs typeface="Roboto" panose="02000000000000000000" pitchFamily="2" charset="0"/>
            </a:endParaRPr>
          </a:p>
          <a:p>
            <a:pPr marL="342900" indent="-342900">
              <a:buFontTx/>
              <a:buChar char="-"/>
            </a:pPr>
            <a:r>
              <a:rPr lang="sv-SE" dirty="0">
                <a:solidFill>
                  <a:schemeClr val="tx1"/>
                </a:solidFill>
                <a:latin typeface="+mj-lt"/>
                <a:ea typeface="Roboto" panose="02000000000000000000" pitchFamily="2" charset="0"/>
                <a:cs typeface="Roboto" panose="02000000000000000000" pitchFamily="2" charset="0"/>
              </a:rPr>
              <a:t>Att fundera på hur förändringar i omvärlden kan komma att påverka vår egen verksamhet.</a:t>
            </a:r>
          </a:p>
          <a:p>
            <a:endParaRPr lang="sv-SE" dirty="0">
              <a:solidFill>
                <a:schemeClr val="tx1"/>
              </a:solidFill>
              <a:latin typeface="+mj-lt"/>
              <a:ea typeface="Roboto" panose="02000000000000000000" pitchFamily="2" charset="0"/>
              <a:cs typeface="Roboto" panose="02000000000000000000" pitchFamily="2" charset="0"/>
            </a:endParaRPr>
          </a:p>
          <a:p>
            <a:pPr marL="342900" indent="-342900">
              <a:buFontTx/>
              <a:buChar char="-"/>
            </a:pPr>
            <a:r>
              <a:rPr lang="sv-SE" dirty="0">
                <a:solidFill>
                  <a:schemeClr val="tx1"/>
                </a:solidFill>
                <a:latin typeface="+mj-lt"/>
                <a:ea typeface="Roboto" panose="02000000000000000000" pitchFamily="2" charset="0"/>
                <a:cs typeface="Roboto" panose="02000000000000000000" pitchFamily="2" charset="0"/>
              </a:rPr>
              <a:t>Att utifrån den kunskapen fundera på hur vi kan planera, fatta kloka beslut och göra prioriteringar kring vår verksamhet.</a:t>
            </a:r>
          </a:p>
          <a:p>
            <a:endParaRPr lang="sv-SE" dirty="0">
              <a:solidFill>
                <a:schemeClr val="tx1"/>
              </a:solidFill>
              <a:latin typeface="+mj-lt"/>
            </a:endParaRPr>
          </a:p>
        </p:txBody>
      </p:sp>
    </p:spTree>
    <p:extLst>
      <p:ext uri="{BB962C8B-B14F-4D97-AF65-F5344CB8AC3E}">
        <p14:creationId xmlns:p14="http://schemas.microsoft.com/office/powerpoint/2010/main" val="10711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400" dirty="0">
                <a:latin typeface="+mj-lt"/>
              </a:rPr>
              <a:t>KORTA FAKTA OM TREND- OCH OMVÄRLDSANALYSEN 2021</a:t>
            </a:r>
          </a:p>
        </p:txBody>
      </p:sp>
      <p:sp>
        <p:nvSpPr>
          <p:cNvPr id="3" name="Platshållare för text 2"/>
          <p:cNvSpPr>
            <a:spLocks noGrp="1"/>
          </p:cNvSpPr>
          <p:nvPr>
            <p:ph type="body" sz="quarter" idx="10"/>
          </p:nvPr>
        </p:nvSpPr>
        <p:spPr>
          <a:xfrm>
            <a:off x="928688" y="1431796"/>
            <a:ext cx="6796415" cy="3003569"/>
          </a:xfrm>
        </p:spPr>
        <p:txBody>
          <a:bodyPr>
            <a:normAutofit lnSpcReduction="10000"/>
          </a:bodyPr>
          <a:lstStyle/>
          <a:p>
            <a:endParaRPr lang="sv-SE" dirty="0">
              <a:latin typeface="+mn-lt"/>
            </a:endParaRPr>
          </a:p>
          <a:p>
            <a:pPr marL="342900" indent="-342900">
              <a:buFontTx/>
              <a:buChar char="-"/>
            </a:pPr>
            <a:r>
              <a:rPr lang="sv-SE" dirty="0">
                <a:latin typeface="+mn-lt"/>
              </a:rPr>
              <a:t>Första analysen som behandlar hela Mölndals stad.</a:t>
            </a:r>
          </a:p>
          <a:p>
            <a:pPr marL="342900" indent="-342900">
              <a:buFontTx/>
              <a:buChar char="-"/>
            </a:pPr>
            <a:r>
              <a:rPr lang="sv-SE" dirty="0">
                <a:latin typeface="+mn-lt"/>
              </a:rPr>
              <a:t>Analyserar trender som påverkar vår verksamhet på kort och lång sikt. </a:t>
            </a:r>
          </a:p>
          <a:p>
            <a:pPr marL="342900" indent="-342900">
              <a:buFontTx/>
              <a:buChar char="-"/>
            </a:pPr>
            <a:r>
              <a:rPr lang="sv-SE" dirty="0">
                <a:latin typeface="+mn-lt"/>
              </a:rPr>
              <a:t>Ska bidra till gemensam kunskap och kunna vara såväl ett diskussionsunderlag som ett stöd i verksamhetsplanering.</a:t>
            </a:r>
          </a:p>
          <a:p>
            <a:pPr marL="342900" indent="-342900">
              <a:buFontTx/>
              <a:buChar char="-"/>
            </a:pPr>
            <a:r>
              <a:rPr lang="sv-SE" dirty="0">
                <a:latin typeface="+mn-lt"/>
              </a:rPr>
              <a:t>Består av en analys, en kortversion och arbetsmaterial.</a:t>
            </a:r>
          </a:p>
          <a:p>
            <a:pPr marL="342900" indent="-342900">
              <a:buFontTx/>
              <a:buChar char="-"/>
            </a:pPr>
            <a:r>
              <a:rPr lang="sv-SE" dirty="0">
                <a:latin typeface="+mn-lt"/>
              </a:rPr>
              <a:t>Presenteras på </a:t>
            </a:r>
            <a:r>
              <a:rPr lang="sv-SE" dirty="0">
                <a:latin typeface="+mn-lt"/>
                <a:hlinkClick r:id="rId3"/>
              </a:rPr>
              <a:t>www.molndal.se/omvarld</a:t>
            </a:r>
            <a:endParaRPr lang="sv-SE" dirty="0">
              <a:latin typeface="+mn-lt"/>
            </a:endParaRPr>
          </a:p>
          <a:p>
            <a:pPr marL="342900" indent="-342900">
              <a:buFontTx/>
              <a:buChar char="-"/>
            </a:pPr>
            <a:endParaRPr lang="sv-SE" dirty="0">
              <a:latin typeface="+mn-lt"/>
            </a:endParaRPr>
          </a:p>
          <a:p>
            <a:endParaRPr lang="sv-SE" dirty="0">
              <a:latin typeface="+mn-lt"/>
            </a:endParaRPr>
          </a:p>
        </p:txBody>
      </p:sp>
    </p:spTree>
    <p:extLst>
      <p:ext uri="{BB962C8B-B14F-4D97-AF65-F5344CB8AC3E}">
        <p14:creationId xmlns:p14="http://schemas.microsoft.com/office/powerpoint/2010/main" val="415537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2C1BDF-312C-41D3-9907-5A897567801C}"/>
              </a:ext>
            </a:extLst>
          </p:cNvPr>
          <p:cNvSpPr>
            <a:spLocks noGrp="1"/>
          </p:cNvSpPr>
          <p:nvPr>
            <p:ph type="title"/>
          </p:nvPr>
        </p:nvSpPr>
        <p:spPr>
          <a:xfrm>
            <a:off x="481845" y="562685"/>
            <a:ext cx="6410285" cy="857250"/>
          </a:xfrm>
        </p:spPr>
        <p:txBody>
          <a:bodyPr>
            <a:normAutofit/>
          </a:bodyPr>
          <a:lstStyle/>
          <a:p>
            <a:r>
              <a:rPr lang="sv-SE" sz="2800" dirty="0">
                <a:latin typeface="+mj-lt"/>
              </a:rPr>
              <a:t>MEGATRENDER</a:t>
            </a:r>
          </a:p>
        </p:txBody>
      </p:sp>
      <p:sp>
        <p:nvSpPr>
          <p:cNvPr id="3" name="Platshållare för text 2">
            <a:extLst>
              <a:ext uri="{FF2B5EF4-FFF2-40B4-BE49-F238E27FC236}">
                <a16:creationId xmlns:a16="http://schemas.microsoft.com/office/drawing/2014/main" id="{7A6695AC-ACB1-4DFD-B5F8-79391A22A7B3}"/>
              </a:ext>
            </a:extLst>
          </p:cNvPr>
          <p:cNvSpPr>
            <a:spLocks noGrp="1"/>
          </p:cNvSpPr>
          <p:nvPr>
            <p:ph type="body" sz="quarter" idx="10"/>
          </p:nvPr>
        </p:nvSpPr>
        <p:spPr>
          <a:xfrm>
            <a:off x="481845" y="1442297"/>
            <a:ext cx="3782042" cy="3138517"/>
          </a:xfrm>
        </p:spPr>
        <p:txBody>
          <a:bodyPr>
            <a:normAutofit fontScale="70000" lnSpcReduction="20000"/>
          </a:bodyPr>
          <a:lstStyle/>
          <a:p>
            <a:pPr marL="0" indent="0">
              <a:buNone/>
            </a:pPr>
            <a:r>
              <a:rPr lang="sv-SE" sz="2400" dirty="0"/>
              <a:t>En megatrend är en större trend som påverkar samhällsutvecklingen i stort och som vi i många fall har begränsad möjlighet att påverka.</a:t>
            </a:r>
          </a:p>
          <a:p>
            <a:pPr marL="0" indent="0">
              <a:buNone/>
            </a:pPr>
            <a:endParaRPr lang="sv-SE" sz="2400" dirty="0"/>
          </a:p>
          <a:p>
            <a:pPr marL="0" indent="0">
              <a:buNone/>
            </a:pPr>
            <a:r>
              <a:rPr lang="sv-SE" sz="2400" b="1" dirty="0"/>
              <a:t>De fem megatrenderna är: 	</a:t>
            </a:r>
            <a:endParaRPr lang="sv-SE" sz="2400" dirty="0"/>
          </a:p>
          <a:p>
            <a:pPr lvl="0"/>
            <a:r>
              <a:rPr lang="sv-SE" sz="2400" dirty="0"/>
              <a:t>Globalisering </a:t>
            </a:r>
          </a:p>
          <a:p>
            <a:pPr lvl="0"/>
            <a:r>
              <a:rPr lang="sv-SE" sz="2400" dirty="0"/>
              <a:t>Demografisk utveckling </a:t>
            </a:r>
          </a:p>
          <a:p>
            <a:pPr lvl="0"/>
            <a:r>
              <a:rPr lang="sv-SE" sz="2400" dirty="0"/>
              <a:t>Klimatförändringar  </a:t>
            </a:r>
          </a:p>
          <a:p>
            <a:pPr lvl="0"/>
            <a:r>
              <a:rPr lang="sv-SE" sz="2400" dirty="0"/>
              <a:t>Teknikutveckling  </a:t>
            </a:r>
          </a:p>
          <a:p>
            <a:pPr lvl="0"/>
            <a:r>
              <a:rPr lang="sv-SE" sz="2400" dirty="0"/>
              <a:t>Värderingsförändringar</a:t>
            </a:r>
          </a:p>
          <a:p>
            <a:endParaRPr lang="sv-SE" dirty="0"/>
          </a:p>
        </p:txBody>
      </p:sp>
      <p:pic>
        <p:nvPicPr>
          <p:cNvPr id="5" name="Picture 2" descr="Vilken framtid väljer du? - P A Martin Börjessons sida">
            <a:extLst>
              <a:ext uri="{FF2B5EF4-FFF2-40B4-BE49-F238E27FC236}">
                <a16:creationId xmlns:a16="http://schemas.microsoft.com/office/drawing/2014/main" id="{BC514FD5-9C47-4C4E-9DD9-C8CA583F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801" y="0"/>
            <a:ext cx="47361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9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484D0AD-9266-452F-B3A3-74D2AD5EB45F}"/>
              </a:ext>
            </a:extLst>
          </p:cNvPr>
          <p:cNvSpPr>
            <a:spLocks noGrp="1"/>
          </p:cNvSpPr>
          <p:nvPr>
            <p:ph type="title"/>
          </p:nvPr>
        </p:nvSpPr>
        <p:spPr>
          <a:xfrm>
            <a:off x="929106" y="177492"/>
            <a:ext cx="6410285" cy="1492792"/>
          </a:xfrm>
        </p:spPr>
        <p:txBody>
          <a:bodyPr>
            <a:normAutofit fontScale="90000"/>
          </a:bodyPr>
          <a:lstStyle/>
          <a:p>
            <a:br>
              <a:rPr lang="sv-SE" sz="3200" dirty="0">
                <a:latin typeface="+mj-lt"/>
              </a:rPr>
            </a:br>
            <a:r>
              <a:rPr lang="sv-SE" sz="3100" dirty="0">
                <a:latin typeface="+mj-lt"/>
              </a:rPr>
              <a:t>TRENDER</a:t>
            </a:r>
            <a:br>
              <a:rPr lang="sv-SE" sz="3200" dirty="0">
                <a:latin typeface="+mj-lt"/>
              </a:rPr>
            </a:br>
            <a:r>
              <a:rPr lang="sv-SE" sz="1600" b="0" dirty="0">
                <a:latin typeface="+mj-lt"/>
              </a:rPr>
              <a:t>En trend är, </a:t>
            </a:r>
            <a:r>
              <a:rPr lang="sv-SE" sz="1600" b="0" dirty="0">
                <a:solidFill>
                  <a:schemeClr val="tx1"/>
                </a:solidFill>
                <a:latin typeface="+mj-lt"/>
              </a:rPr>
              <a:t>till skillnad från en megatrend, mer påverkbar, geografiskt avgränsad och påverkar delar av samhället. </a:t>
            </a:r>
            <a:r>
              <a:rPr lang="sv-SE" sz="1600" b="0" dirty="0">
                <a:latin typeface="+mj-lt"/>
              </a:rPr>
              <a:t> </a:t>
            </a:r>
            <a:br>
              <a:rPr lang="sv-SE" sz="1600" b="0" dirty="0">
                <a:latin typeface="+mj-lt"/>
              </a:rPr>
            </a:br>
            <a:br>
              <a:rPr lang="sv-SE" sz="1600" b="0" dirty="0">
                <a:latin typeface="+mj-lt"/>
              </a:rPr>
            </a:br>
            <a:r>
              <a:rPr lang="sv-SE" sz="1600" dirty="0">
                <a:latin typeface="+mj-lt"/>
              </a:rPr>
              <a:t>13 trender som SKR och Kairos </a:t>
            </a:r>
            <a:r>
              <a:rPr lang="sv-SE" sz="1600" dirty="0" err="1">
                <a:latin typeface="+mj-lt"/>
              </a:rPr>
              <a:t>Future</a:t>
            </a:r>
            <a:r>
              <a:rPr lang="sv-SE" sz="1600" dirty="0">
                <a:latin typeface="+mj-lt"/>
              </a:rPr>
              <a:t> AB ser påverkar det kommunala uppdraget med sikte på 2030:</a:t>
            </a:r>
            <a:endParaRPr lang="sv-SE" sz="3200" dirty="0">
              <a:latin typeface="+mj-lt"/>
            </a:endParaRPr>
          </a:p>
        </p:txBody>
      </p:sp>
      <p:sp>
        <p:nvSpPr>
          <p:cNvPr id="6" name="Platshållare för text 5">
            <a:extLst>
              <a:ext uri="{FF2B5EF4-FFF2-40B4-BE49-F238E27FC236}">
                <a16:creationId xmlns:a16="http://schemas.microsoft.com/office/drawing/2014/main" id="{61A762F5-FEE7-4CEE-A8AD-62041062C485}"/>
              </a:ext>
            </a:extLst>
          </p:cNvPr>
          <p:cNvSpPr>
            <a:spLocks noGrp="1"/>
          </p:cNvSpPr>
          <p:nvPr>
            <p:ph type="body" sz="quarter" idx="10"/>
          </p:nvPr>
        </p:nvSpPr>
        <p:spPr>
          <a:xfrm>
            <a:off x="839654" y="2022966"/>
            <a:ext cx="2799044" cy="2435225"/>
          </a:xfrm>
        </p:spPr>
        <p:txBody>
          <a:bodyPr>
            <a:normAutofit/>
          </a:bodyPr>
          <a:lstStyle/>
          <a:p>
            <a:pPr lvl="0">
              <a:spcBef>
                <a:spcPct val="20000"/>
              </a:spcBef>
            </a:pPr>
            <a:r>
              <a:rPr lang="sv-SE" sz="1400" dirty="0">
                <a:latin typeface="+mj-lt"/>
              </a:rPr>
              <a:t>Minskat lokalt och regionalt handlingsutrymme </a:t>
            </a:r>
          </a:p>
          <a:p>
            <a:pPr lvl="0">
              <a:spcBef>
                <a:spcPct val="20000"/>
              </a:spcBef>
            </a:pPr>
            <a:r>
              <a:rPr lang="sv-SE" sz="1400" b="1" dirty="0">
                <a:latin typeface="+mj-lt"/>
              </a:rPr>
              <a:t>Stigande förväntningar på välfärden </a:t>
            </a:r>
            <a:endParaRPr lang="sv-SE" sz="1400" dirty="0">
              <a:latin typeface="+mj-lt"/>
            </a:endParaRPr>
          </a:p>
          <a:p>
            <a:pPr lvl="0">
              <a:spcBef>
                <a:spcPct val="20000"/>
              </a:spcBef>
            </a:pPr>
            <a:r>
              <a:rPr lang="sv-SE" sz="1400" b="1" dirty="0">
                <a:latin typeface="+mj-lt"/>
              </a:rPr>
              <a:t>Hårdare konkurrens om kompetens </a:t>
            </a:r>
            <a:endParaRPr lang="sv-SE" sz="1400" dirty="0">
              <a:latin typeface="+mj-lt"/>
            </a:endParaRPr>
          </a:p>
          <a:p>
            <a:pPr lvl="0">
              <a:spcBef>
                <a:spcPct val="20000"/>
              </a:spcBef>
            </a:pPr>
            <a:r>
              <a:rPr lang="sv-SE" sz="1400" b="1" dirty="0">
                <a:latin typeface="+mj-lt"/>
              </a:rPr>
              <a:t>Ökad polarisering </a:t>
            </a:r>
            <a:endParaRPr lang="sv-SE" sz="1400" dirty="0">
              <a:latin typeface="+mj-lt"/>
            </a:endParaRPr>
          </a:p>
          <a:p>
            <a:pPr lvl="0">
              <a:spcBef>
                <a:spcPct val="20000"/>
              </a:spcBef>
            </a:pPr>
            <a:r>
              <a:rPr lang="sv-SE" sz="1400" dirty="0">
                <a:latin typeface="+mj-lt"/>
              </a:rPr>
              <a:t>Ökad bostadsbrist </a:t>
            </a:r>
          </a:p>
          <a:p>
            <a:pPr lvl="0">
              <a:spcBef>
                <a:spcPct val="20000"/>
              </a:spcBef>
            </a:pPr>
            <a:r>
              <a:rPr lang="sv-SE" sz="1400" dirty="0">
                <a:latin typeface="+mj-lt"/>
              </a:rPr>
              <a:t>Ökat fokus på landsbygden </a:t>
            </a:r>
          </a:p>
          <a:p>
            <a:pPr lvl="0">
              <a:spcBef>
                <a:spcPct val="20000"/>
              </a:spcBef>
            </a:pPr>
            <a:endParaRPr lang="sv-SE" sz="1500" dirty="0">
              <a:latin typeface="+mj-lt"/>
            </a:endParaRPr>
          </a:p>
          <a:p>
            <a:pPr lvl="0">
              <a:spcBef>
                <a:spcPct val="20000"/>
              </a:spcBef>
            </a:pPr>
            <a:endParaRPr lang="sv-SE" sz="800" dirty="0">
              <a:latin typeface="+mj-lt"/>
            </a:endParaRPr>
          </a:p>
          <a:p>
            <a:endParaRPr lang="sv-SE" dirty="0">
              <a:latin typeface="+mj-lt"/>
            </a:endParaRPr>
          </a:p>
        </p:txBody>
      </p:sp>
      <p:sp>
        <p:nvSpPr>
          <p:cNvPr id="7" name="Platshållare för text 6">
            <a:extLst>
              <a:ext uri="{FF2B5EF4-FFF2-40B4-BE49-F238E27FC236}">
                <a16:creationId xmlns:a16="http://schemas.microsoft.com/office/drawing/2014/main" id="{30AB2436-0262-4597-A699-9C5FE4B7809A}"/>
              </a:ext>
            </a:extLst>
          </p:cNvPr>
          <p:cNvSpPr>
            <a:spLocks noGrp="1"/>
          </p:cNvSpPr>
          <p:nvPr>
            <p:ph type="body" sz="quarter" idx="11"/>
          </p:nvPr>
        </p:nvSpPr>
        <p:spPr>
          <a:xfrm>
            <a:off x="4134248" y="2054560"/>
            <a:ext cx="4170098" cy="3124080"/>
          </a:xfrm>
        </p:spPr>
        <p:txBody>
          <a:bodyPr>
            <a:normAutofit/>
          </a:bodyPr>
          <a:lstStyle/>
          <a:p>
            <a:r>
              <a:rPr lang="sv-SE" sz="1400" dirty="0">
                <a:latin typeface="+mj-lt"/>
              </a:rPr>
              <a:t>Förändrat medielandskap </a:t>
            </a:r>
          </a:p>
          <a:p>
            <a:pPr lvl="0"/>
            <a:r>
              <a:rPr lang="sv-SE" sz="1400" b="1" dirty="0">
                <a:latin typeface="+mj-lt"/>
              </a:rPr>
              <a:t>Minskad tillit </a:t>
            </a:r>
            <a:endParaRPr lang="sv-SE" sz="1400" dirty="0">
              <a:latin typeface="+mj-lt"/>
            </a:endParaRPr>
          </a:p>
          <a:p>
            <a:pPr lvl="0"/>
            <a:r>
              <a:rPr lang="sv-SE" sz="1400" b="1" dirty="0">
                <a:latin typeface="+mj-lt"/>
              </a:rPr>
              <a:t>Ökade möjligheter att effektivisera med ny teknik </a:t>
            </a:r>
            <a:r>
              <a:rPr lang="sv-SE" sz="1400" dirty="0">
                <a:latin typeface="+mj-lt"/>
              </a:rPr>
              <a:t>(slås ihop med megatrenden Teknik)</a:t>
            </a:r>
          </a:p>
          <a:p>
            <a:pPr lvl="0"/>
            <a:r>
              <a:rPr lang="sv-SE" sz="1400" b="1" dirty="0">
                <a:latin typeface="+mj-lt"/>
              </a:rPr>
              <a:t>Ökat kommunalt fokus på integration </a:t>
            </a:r>
            <a:endParaRPr lang="sv-SE" sz="1400" dirty="0">
              <a:latin typeface="+mj-lt"/>
            </a:endParaRPr>
          </a:p>
          <a:p>
            <a:pPr lvl="0"/>
            <a:r>
              <a:rPr lang="sv-SE" sz="1400" dirty="0">
                <a:latin typeface="+mj-lt"/>
              </a:rPr>
              <a:t>Ökad osäkerhet i världen </a:t>
            </a:r>
          </a:p>
          <a:p>
            <a:pPr lvl="0"/>
            <a:r>
              <a:rPr lang="sv-SE" sz="1400" dirty="0">
                <a:latin typeface="+mj-lt"/>
              </a:rPr>
              <a:t>Fler geopolitiska konflikter </a:t>
            </a:r>
          </a:p>
          <a:p>
            <a:pPr lvl="0"/>
            <a:r>
              <a:rPr lang="sv-SE" sz="1400" dirty="0">
                <a:latin typeface="+mj-lt"/>
              </a:rPr>
              <a:t>Från kunskaps- till nätverkssamhälle</a:t>
            </a:r>
          </a:p>
          <a:p>
            <a:pPr lvl="0"/>
            <a:endParaRPr lang="sv-SE" dirty="0">
              <a:latin typeface="+mj-lt"/>
            </a:endParaRPr>
          </a:p>
          <a:p>
            <a:pPr lvl="0"/>
            <a:endParaRPr lang="sv-SE" dirty="0">
              <a:latin typeface="+mj-lt"/>
            </a:endParaRPr>
          </a:p>
          <a:p>
            <a:pPr lvl="0"/>
            <a:endParaRPr lang="sv-SE" dirty="0">
              <a:latin typeface="+mj-lt"/>
            </a:endParaRPr>
          </a:p>
          <a:p>
            <a:pPr lvl="0"/>
            <a:endParaRPr lang="sv-SE" dirty="0">
              <a:latin typeface="+mj-lt"/>
            </a:endParaRPr>
          </a:p>
          <a:p>
            <a:endParaRPr lang="sv-SE" dirty="0">
              <a:latin typeface="+mj-lt"/>
            </a:endParaRPr>
          </a:p>
        </p:txBody>
      </p:sp>
    </p:spTree>
    <p:extLst>
      <p:ext uri="{BB962C8B-B14F-4D97-AF65-F5344CB8AC3E}">
        <p14:creationId xmlns:p14="http://schemas.microsoft.com/office/powerpoint/2010/main" val="381974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54D2CE-25FF-469F-AEA2-C8A837BBE88E}"/>
              </a:ext>
            </a:extLst>
          </p:cNvPr>
          <p:cNvSpPr>
            <a:spLocks noGrp="1"/>
          </p:cNvSpPr>
          <p:nvPr>
            <p:ph type="title"/>
          </p:nvPr>
        </p:nvSpPr>
        <p:spPr>
          <a:xfrm>
            <a:off x="728949" y="211080"/>
            <a:ext cx="7992357" cy="857250"/>
          </a:xfrm>
        </p:spPr>
        <p:txBody>
          <a:bodyPr>
            <a:normAutofit/>
          </a:bodyPr>
          <a:lstStyle/>
          <a:p>
            <a:r>
              <a:rPr lang="sv-SE" sz="2200" dirty="0">
                <a:latin typeface="Roboto Black" panose="02000000000000000000" pitchFamily="2" charset="0"/>
                <a:ea typeface="Roboto Black" panose="02000000000000000000" pitchFamily="2" charset="0"/>
                <a:cs typeface="Roboto Black" panose="02000000000000000000" pitchFamily="2" charset="0"/>
              </a:rPr>
              <a:t>EN PUSSELBIT I UTVECKLING OCH VERKSAMHETSPLANERING</a:t>
            </a:r>
            <a:endParaRPr lang="sv-SE" dirty="0"/>
          </a:p>
        </p:txBody>
      </p:sp>
      <p:sp>
        <p:nvSpPr>
          <p:cNvPr id="9" name="Rubrik 3">
            <a:extLst>
              <a:ext uri="{FF2B5EF4-FFF2-40B4-BE49-F238E27FC236}">
                <a16:creationId xmlns:a16="http://schemas.microsoft.com/office/drawing/2014/main" id="{8790DA55-4768-4927-9D14-E8F061E29BAF}"/>
              </a:ext>
            </a:extLst>
          </p:cNvPr>
          <p:cNvSpPr txBox="1">
            <a:spLocks/>
          </p:cNvSpPr>
          <p:nvPr/>
        </p:nvSpPr>
        <p:spPr>
          <a:xfrm>
            <a:off x="592164" y="199490"/>
            <a:ext cx="8440067" cy="109353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a:lstStyle>
          <a:p>
            <a:endParaRPr lang="sv-SE" sz="32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10" name="Rektangel 9">
            <a:extLst>
              <a:ext uri="{FF2B5EF4-FFF2-40B4-BE49-F238E27FC236}">
                <a16:creationId xmlns:a16="http://schemas.microsoft.com/office/drawing/2014/main" id="{735A8C22-7710-4095-BBC6-1AEDDB2677BB}"/>
              </a:ext>
            </a:extLst>
          </p:cNvPr>
          <p:cNvSpPr/>
          <p:nvPr/>
        </p:nvSpPr>
        <p:spPr>
          <a:xfrm>
            <a:off x="1406690" y="1453773"/>
            <a:ext cx="2133759" cy="461665"/>
          </a:xfrm>
          <a:prstGeom prst="rect">
            <a:avLst/>
          </a:prstGeom>
        </p:spPr>
        <p:txBody>
          <a:bodyPr wrap="square">
            <a:spAutoFit/>
          </a:bodyPr>
          <a:lstStyle/>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Vad säger våra kommunfullmäktigemål?</a:t>
            </a:r>
          </a:p>
        </p:txBody>
      </p:sp>
      <p:sp>
        <p:nvSpPr>
          <p:cNvPr id="11" name="Rektangel 10">
            <a:extLst>
              <a:ext uri="{FF2B5EF4-FFF2-40B4-BE49-F238E27FC236}">
                <a16:creationId xmlns:a16="http://schemas.microsoft.com/office/drawing/2014/main" id="{C3DFA0D0-8B16-4C6E-999F-8814A607A2C0}"/>
              </a:ext>
            </a:extLst>
          </p:cNvPr>
          <p:cNvSpPr/>
          <p:nvPr/>
        </p:nvSpPr>
        <p:spPr>
          <a:xfrm>
            <a:off x="749746" y="2184018"/>
            <a:ext cx="1887415" cy="646331"/>
          </a:xfrm>
          <a:prstGeom prst="rect">
            <a:avLst/>
          </a:prstGeom>
        </p:spPr>
        <p:txBody>
          <a:bodyPr wrap="square">
            <a:spAutoFit/>
          </a:bodyPr>
          <a:lstStyle/>
          <a:p>
            <a:r>
              <a:rPr lang="sv-SE" sz="1200" b="1" dirty="0">
                <a:solidFill>
                  <a:schemeClr val="bg2"/>
                </a:solidFill>
                <a:latin typeface="Roboto" panose="02000000000000000000" pitchFamily="2" charset="0"/>
                <a:ea typeface="Roboto" panose="02000000000000000000" pitchFamily="2" charset="0"/>
                <a:cs typeface="Roboto" panose="02000000000000000000" pitchFamily="2" charset="0"/>
              </a:rPr>
              <a:t>Vilka är våra största problem och viktigaste utmaningar?</a:t>
            </a:r>
          </a:p>
        </p:txBody>
      </p:sp>
      <p:sp>
        <p:nvSpPr>
          <p:cNvPr id="12" name="Rektangel 11">
            <a:extLst>
              <a:ext uri="{FF2B5EF4-FFF2-40B4-BE49-F238E27FC236}">
                <a16:creationId xmlns:a16="http://schemas.microsoft.com/office/drawing/2014/main" id="{281E339C-1640-43FD-92AD-FC4FC023972B}"/>
              </a:ext>
            </a:extLst>
          </p:cNvPr>
          <p:cNvSpPr/>
          <p:nvPr/>
        </p:nvSpPr>
        <p:spPr>
          <a:xfrm>
            <a:off x="703931" y="3115437"/>
            <a:ext cx="1330787" cy="646331"/>
          </a:xfrm>
          <a:prstGeom prst="rect">
            <a:avLst/>
          </a:prstGeom>
        </p:spPr>
        <p:txBody>
          <a:bodyPr wrap="square">
            <a:spAutoFit/>
          </a:bodyPr>
          <a:lstStyle/>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Vilka är behoven hos de vi finns till för?</a:t>
            </a:r>
          </a:p>
        </p:txBody>
      </p:sp>
      <p:sp>
        <p:nvSpPr>
          <p:cNvPr id="13" name="Rektangel 12">
            <a:extLst>
              <a:ext uri="{FF2B5EF4-FFF2-40B4-BE49-F238E27FC236}">
                <a16:creationId xmlns:a16="http://schemas.microsoft.com/office/drawing/2014/main" id="{2A09B150-CD4E-4AC5-818C-7F0EEF47E060}"/>
              </a:ext>
            </a:extLst>
          </p:cNvPr>
          <p:cNvSpPr/>
          <p:nvPr/>
        </p:nvSpPr>
        <p:spPr>
          <a:xfrm>
            <a:off x="1388599" y="3829748"/>
            <a:ext cx="1336430" cy="665897"/>
          </a:xfrm>
          <a:prstGeom prst="rect">
            <a:avLst/>
          </a:prstGeom>
        </p:spPr>
        <p:txBody>
          <a:bodyPr wrap="square">
            <a:spAutoFit/>
          </a:bodyPr>
          <a:lstStyle/>
          <a:p>
            <a:r>
              <a:rPr lang="sv-SE" sz="1200" b="1" dirty="0">
                <a:solidFill>
                  <a:schemeClr val="bg2"/>
                </a:solidFill>
                <a:latin typeface="Roboto" panose="02000000000000000000" pitchFamily="2" charset="0"/>
                <a:ea typeface="Roboto" panose="02000000000000000000" pitchFamily="2" charset="0"/>
                <a:cs typeface="Roboto" panose="02000000000000000000" pitchFamily="2" charset="0"/>
              </a:rPr>
              <a:t>Dialog med medarbetare och chefer</a:t>
            </a:r>
          </a:p>
        </p:txBody>
      </p:sp>
      <p:sp>
        <p:nvSpPr>
          <p:cNvPr id="14" name="Rektangel 13">
            <a:extLst>
              <a:ext uri="{FF2B5EF4-FFF2-40B4-BE49-F238E27FC236}">
                <a16:creationId xmlns:a16="http://schemas.microsoft.com/office/drawing/2014/main" id="{4CFC13A3-7083-43DB-A370-BA8DDDE66375}"/>
              </a:ext>
            </a:extLst>
          </p:cNvPr>
          <p:cNvSpPr/>
          <p:nvPr/>
        </p:nvSpPr>
        <p:spPr>
          <a:xfrm>
            <a:off x="2590167" y="4375222"/>
            <a:ext cx="1131277" cy="461665"/>
          </a:xfrm>
          <a:prstGeom prst="rect">
            <a:avLst/>
          </a:prstGeom>
        </p:spPr>
        <p:txBody>
          <a:bodyPr wrap="square">
            <a:spAutoFit/>
          </a:bodyPr>
          <a:lstStyle/>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Hur ser våra resultat ut?</a:t>
            </a:r>
          </a:p>
        </p:txBody>
      </p:sp>
      <p:sp>
        <p:nvSpPr>
          <p:cNvPr id="15" name="Rektangel 14">
            <a:extLst>
              <a:ext uri="{FF2B5EF4-FFF2-40B4-BE49-F238E27FC236}">
                <a16:creationId xmlns:a16="http://schemas.microsoft.com/office/drawing/2014/main" id="{B4C710D0-AA8E-4AA5-A283-05B810673386}"/>
              </a:ext>
            </a:extLst>
          </p:cNvPr>
          <p:cNvSpPr/>
          <p:nvPr/>
        </p:nvSpPr>
        <p:spPr>
          <a:xfrm>
            <a:off x="4087930" y="4097705"/>
            <a:ext cx="1776366" cy="461665"/>
          </a:xfrm>
          <a:prstGeom prst="rect">
            <a:avLst/>
          </a:prstGeom>
        </p:spPr>
        <p:txBody>
          <a:bodyPr wrap="square">
            <a:spAutoFit/>
          </a:bodyPr>
          <a:lstStyle/>
          <a:p>
            <a:r>
              <a:rPr lang="sv-SE" sz="1200" b="1" dirty="0">
                <a:solidFill>
                  <a:schemeClr val="bg2"/>
                </a:solidFill>
                <a:latin typeface="Roboto" panose="02000000000000000000" pitchFamily="2" charset="0"/>
                <a:ea typeface="Roboto" panose="02000000000000000000" pitchFamily="2" charset="0"/>
                <a:cs typeface="Roboto" panose="02000000000000000000" pitchFamily="2" charset="0"/>
              </a:rPr>
              <a:t>Vad händer i omvärlden?</a:t>
            </a:r>
          </a:p>
        </p:txBody>
      </p:sp>
      <p:sp>
        <p:nvSpPr>
          <p:cNvPr id="16" name="Rektangel 15">
            <a:extLst>
              <a:ext uri="{FF2B5EF4-FFF2-40B4-BE49-F238E27FC236}">
                <a16:creationId xmlns:a16="http://schemas.microsoft.com/office/drawing/2014/main" id="{D58691E1-34AD-4E58-B098-1FD86793631E}"/>
              </a:ext>
            </a:extLst>
          </p:cNvPr>
          <p:cNvSpPr/>
          <p:nvPr/>
        </p:nvSpPr>
        <p:spPr>
          <a:xfrm>
            <a:off x="4576092" y="3516534"/>
            <a:ext cx="1582616" cy="461665"/>
          </a:xfrm>
          <a:prstGeom prst="rect">
            <a:avLst/>
          </a:prstGeom>
        </p:spPr>
        <p:txBody>
          <a:bodyPr wrap="square">
            <a:spAutoFit/>
          </a:bodyPr>
          <a:lstStyle/>
          <a:p>
            <a:r>
              <a:rPr lang="sv-SE" sz="1200" b="1" dirty="0">
                <a:solidFill>
                  <a:schemeClr val="bg2"/>
                </a:solidFill>
                <a:latin typeface="Roboto" panose="02000000000000000000" pitchFamily="2" charset="0"/>
                <a:ea typeface="Roboto" panose="02000000000000000000" pitchFamily="2" charset="0"/>
                <a:cs typeface="Roboto" panose="02000000000000000000" pitchFamily="2" charset="0"/>
              </a:rPr>
              <a:t>Vilka trender påverkar oss?</a:t>
            </a:r>
          </a:p>
        </p:txBody>
      </p:sp>
      <p:sp>
        <p:nvSpPr>
          <p:cNvPr id="17" name="Rektangel 16">
            <a:extLst>
              <a:ext uri="{FF2B5EF4-FFF2-40B4-BE49-F238E27FC236}">
                <a16:creationId xmlns:a16="http://schemas.microsoft.com/office/drawing/2014/main" id="{0A6313EC-14C6-49E2-AC30-A959647B111E}"/>
              </a:ext>
            </a:extLst>
          </p:cNvPr>
          <p:cNvSpPr/>
          <p:nvPr/>
        </p:nvSpPr>
        <p:spPr>
          <a:xfrm>
            <a:off x="4845776" y="2864365"/>
            <a:ext cx="2105091" cy="646331"/>
          </a:xfrm>
          <a:prstGeom prst="rect">
            <a:avLst/>
          </a:prstGeom>
        </p:spPr>
        <p:txBody>
          <a:bodyPr wrap="square">
            <a:spAutoFit/>
          </a:bodyPr>
          <a:lstStyle/>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Vad säger Mölndal Vision 2022 och våra styrdokument?</a:t>
            </a:r>
          </a:p>
        </p:txBody>
      </p:sp>
      <p:sp>
        <p:nvSpPr>
          <p:cNvPr id="18" name="Rektangel 17">
            <a:extLst>
              <a:ext uri="{FF2B5EF4-FFF2-40B4-BE49-F238E27FC236}">
                <a16:creationId xmlns:a16="http://schemas.microsoft.com/office/drawing/2014/main" id="{34B1205F-382A-40F2-BD6D-42EE8574CD83}"/>
              </a:ext>
            </a:extLst>
          </p:cNvPr>
          <p:cNvSpPr/>
          <p:nvPr/>
        </p:nvSpPr>
        <p:spPr>
          <a:xfrm>
            <a:off x="4812198" y="2266709"/>
            <a:ext cx="4572000" cy="461665"/>
          </a:xfrm>
          <a:prstGeom prst="rect">
            <a:avLst/>
          </a:prstGeom>
        </p:spPr>
        <p:txBody>
          <a:bodyPr>
            <a:spAutoFit/>
          </a:bodyPr>
          <a:lstStyle/>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Vilka är våra </a:t>
            </a:r>
            <a:b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br>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ambitioner och resurser?</a:t>
            </a:r>
          </a:p>
        </p:txBody>
      </p:sp>
      <p:sp>
        <p:nvSpPr>
          <p:cNvPr id="19" name="Rektangel 18">
            <a:extLst>
              <a:ext uri="{FF2B5EF4-FFF2-40B4-BE49-F238E27FC236}">
                <a16:creationId xmlns:a16="http://schemas.microsoft.com/office/drawing/2014/main" id="{FC71E787-B31B-4143-AECF-59BAEE60A99A}"/>
              </a:ext>
            </a:extLst>
          </p:cNvPr>
          <p:cNvSpPr/>
          <p:nvPr/>
        </p:nvSpPr>
        <p:spPr>
          <a:xfrm>
            <a:off x="4204372" y="1575414"/>
            <a:ext cx="2087348" cy="461665"/>
          </a:xfrm>
          <a:prstGeom prst="rect">
            <a:avLst/>
          </a:prstGeom>
        </p:spPr>
        <p:txBody>
          <a:bodyPr wrap="square">
            <a:spAutoFit/>
          </a:bodyPr>
          <a:lstStyle/>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Vilken är nämndens viljeinriktning?</a:t>
            </a:r>
          </a:p>
        </p:txBody>
      </p:sp>
      <p:grpSp>
        <p:nvGrpSpPr>
          <p:cNvPr id="20" name="Grupp 19">
            <a:extLst>
              <a:ext uri="{FF2B5EF4-FFF2-40B4-BE49-F238E27FC236}">
                <a16:creationId xmlns:a16="http://schemas.microsoft.com/office/drawing/2014/main" id="{8D50F1B9-6943-4735-8F13-C041E18E10B4}"/>
              </a:ext>
            </a:extLst>
          </p:cNvPr>
          <p:cNvGrpSpPr/>
          <p:nvPr/>
        </p:nvGrpSpPr>
        <p:grpSpPr>
          <a:xfrm>
            <a:off x="1089783" y="2094494"/>
            <a:ext cx="4572000" cy="1899776"/>
            <a:chOff x="2871054" y="3533221"/>
            <a:chExt cx="4572000" cy="1899776"/>
          </a:xfrm>
        </p:grpSpPr>
        <p:sp>
          <p:nvSpPr>
            <p:cNvPr id="21" name="Ellips 20">
              <a:extLst>
                <a:ext uri="{FF2B5EF4-FFF2-40B4-BE49-F238E27FC236}">
                  <a16:creationId xmlns:a16="http://schemas.microsoft.com/office/drawing/2014/main" id="{49F71A2A-CE35-44FA-818D-7397934F68F1}"/>
                </a:ext>
              </a:extLst>
            </p:cNvPr>
            <p:cNvSpPr/>
            <p:nvPr/>
          </p:nvSpPr>
          <p:spPr>
            <a:xfrm>
              <a:off x="4254841" y="3533221"/>
              <a:ext cx="1899776" cy="1899776"/>
            </a:xfrm>
            <a:prstGeom prst="ellipse">
              <a:avLst/>
            </a:prstGeom>
            <a:solidFill>
              <a:srgbClr val="0F81D3"/>
            </a:solidFill>
            <a:ln w="38100">
              <a:solidFill>
                <a:srgbClr val="0F81D3"/>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22" name="Rektangel 21">
              <a:extLst>
                <a:ext uri="{FF2B5EF4-FFF2-40B4-BE49-F238E27FC236}">
                  <a16:creationId xmlns:a16="http://schemas.microsoft.com/office/drawing/2014/main" id="{08D2F62A-C52D-4022-8CBB-CB41F6353A72}"/>
                </a:ext>
              </a:extLst>
            </p:cNvPr>
            <p:cNvSpPr/>
            <p:nvPr/>
          </p:nvSpPr>
          <p:spPr>
            <a:xfrm>
              <a:off x="2871054" y="4096316"/>
              <a:ext cx="4572000" cy="646331"/>
            </a:xfrm>
            <a:prstGeom prst="rect">
              <a:avLst/>
            </a:prstGeom>
          </p:spPr>
          <p:txBody>
            <a:bodyPr>
              <a:spAutoFit/>
            </a:bodyPr>
            <a:lstStyle/>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Analys, </a:t>
              </a:r>
            </a:p>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förutsättningar</a:t>
              </a:r>
            </a:p>
          </p:txBody>
        </p:sp>
      </p:grpSp>
      <p:cxnSp>
        <p:nvCxnSpPr>
          <p:cNvPr id="23" name="Rak pilkoppling 22">
            <a:extLst>
              <a:ext uri="{FF2B5EF4-FFF2-40B4-BE49-F238E27FC236}">
                <a16:creationId xmlns:a16="http://schemas.microsoft.com/office/drawing/2014/main" id="{28C527CF-549C-4026-BCBF-05DA88987FE7}"/>
              </a:ext>
            </a:extLst>
          </p:cNvPr>
          <p:cNvCxnSpPr/>
          <p:nvPr/>
        </p:nvCxnSpPr>
        <p:spPr>
          <a:xfrm>
            <a:off x="2376434" y="1982188"/>
            <a:ext cx="328247" cy="327491"/>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Rak pilkoppling 23">
            <a:extLst>
              <a:ext uri="{FF2B5EF4-FFF2-40B4-BE49-F238E27FC236}">
                <a16:creationId xmlns:a16="http://schemas.microsoft.com/office/drawing/2014/main" id="{11BBCEC5-408B-4066-8BA8-546E2172EC89}"/>
              </a:ext>
            </a:extLst>
          </p:cNvPr>
          <p:cNvCxnSpPr/>
          <p:nvPr/>
        </p:nvCxnSpPr>
        <p:spPr>
          <a:xfrm>
            <a:off x="1980528" y="2726323"/>
            <a:ext cx="395684" cy="1821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Rak pilkoppling 24">
            <a:extLst>
              <a:ext uri="{FF2B5EF4-FFF2-40B4-BE49-F238E27FC236}">
                <a16:creationId xmlns:a16="http://schemas.microsoft.com/office/drawing/2014/main" id="{4473B754-BB2C-4E48-83CE-767CF8FBF864}"/>
              </a:ext>
            </a:extLst>
          </p:cNvPr>
          <p:cNvCxnSpPr/>
          <p:nvPr/>
        </p:nvCxnSpPr>
        <p:spPr>
          <a:xfrm flipV="1">
            <a:off x="2340507" y="3740965"/>
            <a:ext cx="249660" cy="264390"/>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ak pilkoppling 25">
            <a:extLst>
              <a:ext uri="{FF2B5EF4-FFF2-40B4-BE49-F238E27FC236}">
                <a16:creationId xmlns:a16="http://schemas.microsoft.com/office/drawing/2014/main" id="{7327A79F-E0CC-4CAB-B734-1F340DF650B5}"/>
              </a:ext>
            </a:extLst>
          </p:cNvPr>
          <p:cNvCxnSpPr/>
          <p:nvPr/>
        </p:nvCxnSpPr>
        <p:spPr>
          <a:xfrm flipV="1">
            <a:off x="1980528" y="3308421"/>
            <a:ext cx="395906" cy="58994"/>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ak pilkoppling 26">
            <a:extLst>
              <a:ext uri="{FF2B5EF4-FFF2-40B4-BE49-F238E27FC236}">
                <a16:creationId xmlns:a16="http://schemas.microsoft.com/office/drawing/2014/main" id="{47AC0DDC-1682-4CE8-92B6-4F22802512EB}"/>
              </a:ext>
            </a:extLst>
          </p:cNvPr>
          <p:cNvCxnSpPr>
            <a:stCxn id="14" idx="0"/>
          </p:cNvCxnSpPr>
          <p:nvPr/>
        </p:nvCxnSpPr>
        <p:spPr>
          <a:xfrm flipV="1">
            <a:off x="3155806" y="4067104"/>
            <a:ext cx="49276" cy="30811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ak pilkoppling 27">
            <a:extLst>
              <a:ext uri="{FF2B5EF4-FFF2-40B4-BE49-F238E27FC236}">
                <a16:creationId xmlns:a16="http://schemas.microsoft.com/office/drawing/2014/main" id="{5CF0F26A-8544-4CEA-90AC-DDD84E1F768F}"/>
              </a:ext>
            </a:extLst>
          </p:cNvPr>
          <p:cNvCxnSpPr/>
          <p:nvPr/>
        </p:nvCxnSpPr>
        <p:spPr>
          <a:xfrm flipH="1" flipV="1">
            <a:off x="3845169" y="3994483"/>
            <a:ext cx="215972" cy="315472"/>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ak pilkoppling 28">
            <a:extLst>
              <a:ext uri="{FF2B5EF4-FFF2-40B4-BE49-F238E27FC236}">
                <a16:creationId xmlns:a16="http://schemas.microsoft.com/office/drawing/2014/main" id="{0286BC6E-7D61-4825-B6AD-DA9CE41AD6A4}"/>
              </a:ext>
            </a:extLst>
          </p:cNvPr>
          <p:cNvCxnSpPr/>
          <p:nvPr/>
        </p:nvCxnSpPr>
        <p:spPr>
          <a:xfrm flipH="1" flipV="1">
            <a:off x="4337059" y="3531696"/>
            <a:ext cx="231003" cy="205176"/>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ak pilkoppling 29">
            <a:extLst>
              <a:ext uri="{FF2B5EF4-FFF2-40B4-BE49-F238E27FC236}">
                <a16:creationId xmlns:a16="http://schemas.microsoft.com/office/drawing/2014/main" id="{EF001EFD-5FB0-4C03-AADB-E7E39025D572}"/>
              </a:ext>
            </a:extLst>
          </p:cNvPr>
          <p:cNvCxnSpPr/>
          <p:nvPr/>
        </p:nvCxnSpPr>
        <p:spPr>
          <a:xfrm flipH="1">
            <a:off x="4459552" y="3079919"/>
            <a:ext cx="408384" cy="259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ak pilkoppling 30">
            <a:extLst>
              <a:ext uri="{FF2B5EF4-FFF2-40B4-BE49-F238E27FC236}">
                <a16:creationId xmlns:a16="http://schemas.microsoft.com/office/drawing/2014/main" id="{35667369-01FB-4767-906E-A35FE7F973B9}"/>
              </a:ext>
            </a:extLst>
          </p:cNvPr>
          <p:cNvCxnSpPr/>
          <p:nvPr/>
        </p:nvCxnSpPr>
        <p:spPr>
          <a:xfrm flipH="1">
            <a:off x="4416421" y="2458815"/>
            <a:ext cx="395776" cy="17543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ak pilkoppling 31">
            <a:extLst>
              <a:ext uri="{FF2B5EF4-FFF2-40B4-BE49-F238E27FC236}">
                <a16:creationId xmlns:a16="http://schemas.microsoft.com/office/drawing/2014/main" id="{5C4EC515-FD14-4ED8-8333-120AAA4037A8}"/>
              </a:ext>
            </a:extLst>
          </p:cNvPr>
          <p:cNvCxnSpPr>
            <a:cxnSpLocks/>
          </p:cNvCxnSpPr>
          <p:nvPr/>
        </p:nvCxnSpPr>
        <p:spPr>
          <a:xfrm flipH="1">
            <a:off x="3934092" y="1814874"/>
            <a:ext cx="270280" cy="30545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Båge 32">
            <a:extLst>
              <a:ext uri="{FF2B5EF4-FFF2-40B4-BE49-F238E27FC236}">
                <a16:creationId xmlns:a16="http://schemas.microsoft.com/office/drawing/2014/main" id="{A7F24126-BB9F-4394-A87D-CCFDDAB39F21}"/>
              </a:ext>
            </a:extLst>
          </p:cNvPr>
          <p:cNvSpPr/>
          <p:nvPr/>
        </p:nvSpPr>
        <p:spPr>
          <a:xfrm rot="18929995">
            <a:off x="2797509" y="1281478"/>
            <a:ext cx="4496524" cy="4305744"/>
          </a:xfrm>
          <a:prstGeom prst="arc">
            <a:avLst/>
          </a:prstGeom>
          <a:noFill/>
          <a:ln>
            <a:solidFill>
              <a:srgbClr val="0F81D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4" name="Likbent triangel 33">
            <a:extLst>
              <a:ext uri="{FF2B5EF4-FFF2-40B4-BE49-F238E27FC236}">
                <a16:creationId xmlns:a16="http://schemas.microsoft.com/office/drawing/2014/main" id="{9BFD34B5-66DF-4FCD-95FB-B7438382EB70}"/>
              </a:ext>
            </a:extLst>
          </p:cNvPr>
          <p:cNvSpPr/>
          <p:nvPr/>
        </p:nvSpPr>
        <p:spPr>
          <a:xfrm rot="18690444" flipV="1">
            <a:off x="6581423" y="1801863"/>
            <a:ext cx="154061" cy="132811"/>
          </a:xfrm>
          <a:prstGeom prst="triangle">
            <a:avLst/>
          </a:prstGeom>
          <a:solidFill>
            <a:srgbClr val="0F81D3"/>
          </a:solidFill>
          <a:ln>
            <a:solidFill>
              <a:srgbClr val="0F81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BA33B422-65CF-4BB7-BF94-8F5E1524F42F}"/>
              </a:ext>
            </a:extLst>
          </p:cNvPr>
          <p:cNvSpPr/>
          <p:nvPr/>
        </p:nvSpPr>
        <p:spPr bwMode="auto">
          <a:xfrm>
            <a:off x="6631139" y="1453773"/>
            <a:ext cx="2191098" cy="2056923"/>
          </a:xfrm>
          <a:prstGeom prst="ellipse">
            <a:avLst/>
          </a:prstGeom>
          <a:solidFill>
            <a:srgbClr val="003399"/>
          </a:solidFill>
          <a:ln>
            <a:noFill/>
          </a:ln>
          <a:effectLst/>
        </p:spPr>
        <p:txBody>
          <a:bodyPr wrap="none" rtlCol="0" anchor="ctr"/>
          <a:lstStyle/>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Dialog, </a:t>
            </a:r>
          </a:p>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prioritering, </a:t>
            </a:r>
          </a:p>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besluts-</a:t>
            </a:r>
          </a:p>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underlag</a:t>
            </a:r>
          </a:p>
          <a:p>
            <a:pPr algn="ctr"/>
            <a:endParaRPr lang="sv-SE" dirty="0"/>
          </a:p>
        </p:txBody>
      </p:sp>
    </p:spTree>
    <p:extLst>
      <p:ext uri="{BB962C8B-B14F-4D97-AF65-F5344CB8AC3E}">
        <p14:creationId xmlns:p14="http://schemas.microsoft.com/office/powerpoint/2010/main" val="146456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mj-lt"/>
              </a:rPr>
              <a:t>WORKSHOP</a:t>
            </a:r>
          </a:p>
        </p:txBody>
      </p:sp>
    </p:spTree>
    <p:extLst>
      <p:ext uri="{BB962C8B-B14F-4D97-AF65-F5344CB8AC3E}">
        <p14:creationId xmlns:p14="http://schemas.microsoft.com/office/powerpoint/2010/main" val="112931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C0279-DFC6-4AAA-AF95-AE93CA0AE5E2}"/>
              </a:ext>
            </a:extLst>
          </p:cNvPr>
          <p:cNvSpPr>
            <a:spLocks noGrp="1"/>
          </p:cNvSpPr>
          <p:nvPr>
            <p:ph type="title"/>
          </p:nvPr>
        </p:nvSpPr>
        <p:spPr/>
        <p:txBody>
          <a:bodyPr>
            <a:normAutofit/>
          </a:bodyPr>
          <a:lstStyle/>
          <a:p>
            <a:r>
              <a:rPr lang="sv-SE" sz="2800" dirty="0">
                <a:latin typeface="+mj-lt"/>
              </a:rPr>
              <a:t>FÖRBEREDELSER</a:t>
            </a:r>
          </a:p>
        </p:txBody>
      </p:sp>
      <p:sp>
        <p:nvSpPr>
          <p:cNvPr id="3" name="Platshållare för text 2">
            <a:extLst>
              <a:ext uri="{FF2B5EF4-FFF2-40B4-BE49-F238E27FC236}">
                <a16:creationId xmlns:a16="http://schemas.microsoft.com/office/drawing/2014/main" id="{A728745D-CDA1-4ED8-AEFD-F4DD741ABA89}"/>
              </a:ext>
            </a:extLst>
          </p:cNvPr>
          <p:cNvSpPr>
            <a:spLocks noGrp="1"/>
          </p:cNvSpPr>
          <p:nvPr>
            <p:ph type="body" sz="quarter" idx="10"/>
          </p:nvPr>
        </p:nvSpPr>
        <p:spPr>
          <a:xfrm>
            <a:off x="928688" y="1431797"/>
            <a:ext cx="6959167" cy="2991116"/>
          </a:xfrm>
        </p:spPr>
        <p:txBody>
          <a:bodyPr>
            <a:normAutofit fontScale="85000" lnSpcReduction="10000"/>
          </a:bodyPr>
          <a:lstStyle/>
          <a:p>
            <a:pPr marL="228600" indent="-228600">
              <a:buFont typeface="+mj-lt"/>
              <a:buAutoNum type="arabicPeriod"/>
            </a:pPr>
            <a:endParaRPr lang="sv-SE" sz="1600" dirty="0">
              <a:solidFill>
                <a:schemeClr val="tx1"/>
              </a:solidFill>
              <a:latin typeface="+mj-lt"/>
            </a:endParaRPr>
          </a:p>
          <a:p>
            <a:pPr marL="457200" indent="-457200">
              <a:buFont typeface="+mj-lt"/>
              <a:buAutoNum type="arabicPeriod"/>
            </a:pPr>
            <a:r>
              <a:rPr lang="sv-SE" dirty="0">
                <a:solidFill>
                  <a:schemeClr val="tx1"/>
                </a:solidFill>
                <a:latin typeface="+mj-lt"/>
              </a:rPr>
              <a:t>Ni ska, helst på förhand, ha valt ut och fördelat de prioriterade trenderna på olika grupper. Lämplig gruppstorlek: 3-4 personer.  Gruppen ska ha läst om sin trend i analysen innan arbetet börjar. </a:t>
            </a:r>
          </a:p>
          <a:p>
            <a:pPr marL="457200" indent="-457200">
              <a:buFont typeface="+mj-lt"/>
              <a:buAutoNum type="arabicPeriod"/>
            </a:pPr>
            <a:endParaRPr lang="sv-SE" dirty="0">
              <a:solidFill>
                <a:schemeClr val="tx1"/>
              </a:solidFill>
              <a:latin typeface="+mj-lt"/>
            </a:endParaRPr>
          </a:p>
          <a:p>
            <a:pPr marL="457200" indent="-457200">
              <a:buFont typeface="+mj-lt"/>
              <a:buAutoNum type="arabicPeriod"/>
            </a:pPr>
            <a:r>
              <a:rPr lang="sv-SE" dirty="0">
                <a:solidFill>
                  <a:schemeClr val="tx1"/>
                </a:solidFill>
                <a:latin typeface="+mj-lt"/>
              </a:rPr>
              <a:t>Titta eventuellt på filmen SKR:s prioriterade trender (</a:t>
            </a:r>
            <a:r>
              <a:rPr lang="sv-SE" dirty="0">
                <a:solidFill>
                  <a:schemeClr val="tx1"/>
                </a:solidFill>
                <a:latin typeface="+mj-lt"/>
                <a:hlinkClick r:id="rId3">
                  <a:extLst>
                    <a:ext uri="{A12FA001-AC4F-418D-AE19-62706E023703}">
                      <ahyp:hlinkClr xmlns:ahyp="http://schemas.microsoft.com/office/drawing/2018/hyperlinkcolor" val="tx"/>
                    </a:ext>
                  </a:extLst>
                </a:hlinkClick>
              </a:rPr>
              <a:t>länk</a:t>
            </a:r>
            <a:r>
              <a:rPr lang="sv-SE" dirty="0">
                <a:solidFill>
                  <a:schemeClr val="tx1"/>
                </a:solidFill>
                <a:latin typeface="+mj-lt"/>
              </a:rPr>
              <a:t>)</a:t>
            </a:r>
          </a:p>
          <a:p>
            <a:pPr marL="457200" lvl="0" indent="-457200">
              <a:spcBef>
                <a:spcPts val="0"/>
              </a:spcBef>
              <a:buFont typeface="+mj-lt"/>
              <a:buAutoNum type="arabicPeriod"/>
            </a:pPr>
            <a:endParaRPr lang="sv-SE" dirty="0">
              <a:solidFill>
                <a:schemeClr val="tx1"/>
              </a:solidFill>
              <a:latin typeface="+mj-lt"/>
            </a:endParaRPr>
          </a:p>
          <a:p>
            <a:pPr marL="457200" lvl="0" indent="-457200">
              <a:spcBef>
                <a:spcPts val="0"/>
              </a:spcBef>
              <a:buFont typeface="+mj-lt"/>
              <a:buAutoNum type="arabicPeriod"/>
            </a:pPr>
            <a:r>
              <a:rPr lang="sv-SE" dirty="0">
                <a:solidFill>
                  <a:schemeClr val="tx1"/>
                </a:solidFill>
                <a:latin typeface="+mj-lt"/>
              </a:rPr>
              <a:t>Använd er av det separata arbetsmaterialet – du hittar det här (länk). </a:t>
            </a:r>
          </a:p>
          <a:p>
            <a:pPr marL="457200" lvl="0" indent="-457200">
              <a:spcBef>
                <a:spcPts val="0"/>
              </a:spcBef>
              <a:buFont typeface="+mj-lt"/>
              <a:buAutoNum type="arabicPeriod"/>
            </a:pPr>
            <a:endParaRPr lang="sv-SE" dirty="0">
              <a:solidFill>
                <a:schemeClr val="tx1"/>
              </a:solidFill>
              <a:latin typeface="+mj-lt"/>
            </a:endParaRPr>
          </a:p>
          <a:p>
            <a:pPr marL="457200" lvl="0" indent="-457200">
              <a:spcBef>
                <a:spcPts val="0"/>
              </a:spcBef>
              <a:buFont typeface="+mj-lt"/>
              <a:buAutoNum type="arabicPeriod"/>
            </a:pPr>
            <a:r>
              <a:rPr lang="sv-SE" dirty="0">
                <a:solidFill>
                  <a:schemeClr val="tx1"/>
                </a:solidFill>
                <a:latin typeface="+mj-lt"/>
              </a:rPr>
              <a:t>Presentera för varandra.</a:t>
            </a:r>
          </a:p>
          <a:p>
            <a:endParaRPr lang="sv-SE" dirty="0">
              <a:solidFill>
                <a:schemeClr val="tx1"/>
              </a:solidFill>
              <a:latin typeface="+mj-lt"/>
            </a:endParaRPr>
          </a:p>
        </p:txBody>
      </p:sp>
    </p:spTree>
    <p:extLst>
      <p:ext uri="{BB962C8B-B14F-4D97-AF65-F5344CB8AC3E}">
        <p14:creationId xmlns:p14="http://schemas.microsoft.com/office/powerpoint/2010/main" val="2590632412"/>
      </p:ext>
    </p:extLst>
  </p:cSld>
  <p:clrMapOvr>
    <a:masterClrMapping/>
  </p:clrMapOvr>
</p:sld>
</file>

<file path=ppt/theme/theme1.xml><?xml version="1.0" encoding="utf-8"?>
<a:theme xmlns:a="http://schemas.openxmlformats.org/drawingml/2006/main" name="Presentation">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15A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1AA04665-4BC3-48C8-A102-2B237C5F98ED}"/>
    </a:ext>
  </a:extLst>
</a:theme>
</file>

<file path=ppt/theme/theme10.xml><?xml version="1.0" encoding="utf-8"?>
<a:theme xmlns:a="http://schemas.openxmlformats.org/drawingml/2006/main" name="1_Blå">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ytt kapitel">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F4F657B4-A4C5-4C8F-A95D-B6B23E38B533}"/>
    </a:ext>
  </a:extLst>
</a:theme>
</file>

<file path=ppt/theme/theme3.xml><?xml version="1.0" encoding="utf-8"?>
<a:theme xmlns:a="http://schemas.openxmlformats.org/drawingml/2006/main" name="Grön">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07BA954C-9C60-4806-946F-5D7B20AFE654}"/>
    </a:ext>
  </a:extLst>
</a:theme>
</file>

<file path=ppt/theme/theme4.xml><?xml version="1.0" encoding="utf-8"?>
<a:theme xmlns:a="http://schemas.openxmlformats.org/drawingml/2006/main" name="Röd">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41AC71C7-B771-42DA-8464-FBCF3B464805}"/>
    </a:ext>
  </a:extLst>
</a:theme>
</file>

<file path=ppt/theme/theme5.xml><?xml version="1.0" encoding="utf-8"?>
<a:theme xmlns:a="http://schemas.openxmlformats.org/drawingml/2006/main" name="Blå">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09708BA6-F5F1-4C78-BC5C-240A29D2D6C8}"/>
    </a:ext>
  </a:extLst>
</a:theme>
</file>

<file path=ppt/theme/theme6.xml><?xml version="1.0" encoding="utf-8"?>
<a:theme xmlns:a="http://schemas.openxmlformats.org/drawingml/2006/main" name="Rosa">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773F878E-F936-4F55-A393-9873A083EA30}"/>
    </a:ext>
  </a:extLst>
</a:theme>
</file>

<file path=ppt/theme/theme7.xml><?xml version="1.0" encoding="utf-8"?>
<a:theme xmlns:a="http://schemas.openxmlformats.org/drawingml/2006/main" name="Orange">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68654A8B-B4C4-4B98-99AF-099D88B2D820}"/>
    </a:ext>
  </a:extLst>
</a:theme>
</file>

<file path=ppt/theme/theme8.xml><?xml version="1.0" encoding="utf-8"?>
<a:theme xmlns:a="http://schemas.openxmlformats.org/drawingml/2006/main" name="Grå">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7ED4A2EF-747B-47DE-B7C4-F0F753B40005}"/>
    </a:ext>
  </a:extLst>
</a:theme>
</file>

<file path=ppt/theme/theme9.xml><?xml version="1.0" encoding="utf-8"?>
<a:theme xmlns:a="http://schemas.openxmlformats.org/drawingml/2006/main" name="Tom">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6AB736-B612-4F17-B6AC-55D97AB79955}" vid="{1D25F630-D125-4A57-8B1F-7505649DDC98}"/>
    </a:ext>
  </a:extLst>
</a:theme>
</file>

<file path=docProps/app.xml><?xml version="1.0" encoding="utf-8"?>
<Properties xmlns="http://schemas.openxmlformats.org/officeDocument/2006/extended-properties" xmlns:vt="http://schemas.openxmlformats.org/officeDocument/2006/docPropsVTypes">
  <Template>Presentation</Template>
  <TotalTime>2626</TotalTime>
  <Words>1410</Words>
  <Application>Microsoft Office PowerPoint</Application>
  <PresentationFormat>Bildspel på skärmen (16:9)</PresentationFormat>
  <Paragraphs>176</Paragraphs>
  <Slides>11</Slides>
  <Notes>11</Notes>
  <HiddenSlides>0</HiddenSlides>
  <MMClips>0</MMClips>
  <ScaleCrop>false</ScaleCrop>
  <HeadingPairs>
    <vt:vector size="6" baseType="variant">
      <vt:variant>
        <vt:lpstr>Använt teckensnitt</vt:lpstr>
      </vt:variant>
      <vt:variant>
        <vt:i4>6</vt:i4>
      </vt:variant>
      <vt:variant>
        <vt:lpstr>Tema</vt:lpstr>
      </vt:variant>
      <vt:variant>
        <vt:i4>10</vt:i4>
      </vt:variant>
      <vt:variant>
        <vt:lpstr>Bildrubriker</vt:lpstr>
      </vt:variant>
      <vt:variant>
        <vt:i4>11</vt:i4>
      </vt:variant>
    </vt:vector>
  </HeadingPairs>
  <TitlesOfParts>
    <vt:vector size="27" baseType="lpstr">
      <vt:lpstr>Acumin Pro</vt:lpstr>
      <vt:lpstr>Acumin Pro Condensed</vt:lpstr>
      <vt:lpstr>Arial</vt:lpstr>
      <vt:lpstr>Calibri</vt:lpstr>
      <vt:lpstr>Roboto</vt:lpstr>
      <vt:lpstr>Roboto Black</vt:lpstr>
      <vt:lpstr>Presentation</vt:lpstr>
      <vt:lpstr>Nytt kapitel</vt:lpstr>
      <vt:lpstr>Grön</vt:lpstr>
      <vt:lpstr>Röd</vt:lpstr>
      <vt:lpstr>Blå</vt:lpstr>
      <vt:lpstr>Rosa</vt:lpstr>
      <vt:lpstr>Orange</vt:lpstr>
      <vt:lpstr>Grå</vt:lpstr>
      <vt:lpstr>Tom</vt:lpstr>
      <vt:lpstr>1_Blå</vt:lpstr>
      <vt:lpstr>PowerPoint-presentation</vt:lpstr>
      <vt:lpstr>INNEHÅLL</vt:lpstr>
      <vt:lpstr>SYFTE, VAD SKA VI GÖRA IDAG? </vt:lpstr>
      <vt:lpstr>KORTA FAKTA OM TREND- OCH OMVÄRLDSANALYSEN 2021</vt:lpstr>
      <vt:lpstr>MEGATRENDER</vt:lpstr>
      <vt:lpstr> TRENDER En trend är, till skillnad från en megatrend, mer påverkbar, geografiskt avgränsad och påverkar delar av samhället.    13 trender som SKR och Kairos Future AB ser påverkar det kommunala uppdraget med sikte på 2030:</vt:lpstr>
      <vt:lpstr>EN PUSSELBIT I UTVECKLING OCH VERKSAMHETSPLANERING</vt:lpstr>
      <vt:lpstr>WORKSHOP</vt:lpstr>
      <vt:lpstr>FÖRBEREDELSER</vt:lpstr>
      <vt:lpstr>DAGS FÖR WORKSHOP</vt:lpstr>
      <vt:lpstr>WORKSHOP – SÅ HÄR GÅR DET TILL</vt:lpstr>
    </vt:vector>
  </TitlesOfParts>
  <Company>Mölndals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Cecilia Rignell</dc:creator>
  <cp:lastModifiedBy>Paula Svanquist</cp:lastModifiedBy>
  <cp:revision>99</cp:revision>
  <dcterms:created xsi:type="dcterms:W3CDTF">2020-08-21T14:13:39Z</dcterms:created>
  <dcterms:modified xsi:type="dcterms:W3CDTF">2021-02-09T16:54:50Z</dcterms:modified>
</cp:coreProperties>
</file>